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378" r:id="rId3"/>
    <p:sldId id="283" r:id="rId4"/>
    <p:sldId id="591" r:id="rId5"/>
    <p:sldId id="529" r:id="rId6"/>
    <p:sldId id="527" r:id="rId7"/>
    <p:sldId id="579" r:id="rId8"/>
    <p:sldId id="324" r:id="rId9"/>
    <p:sldId id="532" r:id="rId10"/>
    <p:sldId id="582" r:id="rId11"/>
    <p:sldId id="584" r:id="rId12"/>
    <p:sldId id="588" r:id="rId13"/>
    <p:sldId id="589" r:id="rId14"/>
    <p:sldId id="581" r:id="rId15"/>
    <p:sldId id="583" r:id="rId16"/>
    <p:sldId id="365" r:id="rId17"/>
    <p:sldId id="590" r:id="rId18"/>
    <p:sldId id="367" r:id="rId19"/>
    <p:sldId id="5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7"/>
    <p:restoredTop sz="96327"/>
  </p:normalViewPr>
  <p:slideViewPr>
    <p:cSldViewPr snapToGrid="0">
      <p:cViewPr varScale="1">
        <p:scale>
          <a:sx n="117" d="100"/>
          <a:sy n="117" d="100"/>
        </p:scale>
        <p:origin x="3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604C40-3A70-0C4A-8936-DAAFFF05C2B6}" type="datetimeFigureOut">
              <a:rPr lang="en-US" smtClean="0"/>
              <a:t>7/4/23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AD259-4526-6D48-9912-DE99EB88A5A8}" type="slidenum">
              <a:rPr lang="en-US" smtClean="0"/>
              <a:t>‹#›</a:t>
            </a:fld>
            <a:endParaRPr lang="en-US"/>
          </a:p>
        </p:txBody>
      </p:sp>
    </p:spTree>
    <p:extLst>
      <p:ext uri="{BB962C8B-B14F-4D97-AF65-F5344CB8AC3E}">
        <p14:creationId xmlns:p14="http://schemas.microsoft.com/office/powerpoint/2010/main" val="416727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33EF45E0-1430-5B42-8E25-8CB056C08BE8}" type="slidenum">
              <a:rPr lang="en-US" sz="1200"/>
              <a:pPr/>
              <a:t>3</a:t>
            </a:fld>
            <a:endParaRPr lang="en-US" sz="1200"/>
          </a:p>
        </p:txBody>
      </p:sp>
      <p:sp>
        <p:nvSpPr>
          <p:cNvPr id="124931"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extLst>
            <a:ext uri="{FAA26D3D-D897-4be2-8F04-BA451C77F1D7}">
              <ma14:placeholderFlag xmlns="" xmlns:ma14="http://schemas.microsoft.com/office/mac/drawingml/2011/main" val="1"/>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107786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F609945B-4C1F-F947-B552-5D8B55A57974}" type="slidenum">
              <a:rPr lang="en-US" sz="1200"/>
              <a:pPr/>
              <a:t>5</a:t>
            </a:fld>
            <a:endParaRPr lang="en-US" sz="1200" dirty="0"/>
          </a:p>
        </p:txBody>
      </p:sp>
      <p:sp>
        <p:nvSpPr>
          <p:cNvPr id="74754" name="Rectangle 2"/>
          <p:cNvSpPr>
            <a:spLocks noGrp="1" noRot="1" noChangeAspect="1" noChangeArrowheads="1"/>
          </p:cNvSpPr>
          <p:nvPr>
            <p:ph type="sldImg"/>
          </p:nvPr>
        </p:nvSpPr>
        <p:spPr>
          <a:xfrm>
            <a:off x="2287588" y="514350"/>
            <a:ext cx="4572000" cy="2571750"/>
          </a:xfrm>
          <a:solidFill>
            <a:srgbClr val="FFFFFF"/>
          </a:solidFill>
          <a:ln/>
          <a:extLst>
            <a:ext uri="{FAA26D3D-D897-4be2-8F04-BA451C77F1D7}">
              <ma14:placeholderFlag xmlns:ma14="http://schemas.microsoft.com/office/mac/drawingml/2011/main" xmlns="" val="1"/>
            </a:ext>
          </a:extLst>
        </p:spPr>
      </p:sp>
      <p:sp>
        <p:nvSpPr>
          <p:cNvPr id="91139" name="Rectangle 3"/>
          <p:cNvSpPr>
            <a:spLocks noGrp="1" noChangeArrowheads="1"/>
          </p:cNvSpPr>
          <p:nvPr>
            <p:ph type="body" idx="1"/>
          </p:nvPr>
        </p:nvSpPr>
        <p:spPr>
          <a:xfrm>
            <a:off x="1219200" y="3259138"/>
            <a:ext cx="6705600" cy="3084512"/>
          </a:xfrm>
          <a:solidFill>
            <a:srgbClr val="FFFFFF"/>
          </a:solidFill>
          <a:ln>
            <a:solidFill>
              <a:srgbClr val="000000"/>
            </a:solidFill>
            <a:miter lim="800000"/>
            <a:headEnd/>
            <a:tailEnd/>
          </a:ln>
        </p:spPr>
        <p:txBody>
          <a:bodyPr/>
          <a:lstStyle/>
          <a:p>
            <a:pPr eaLnBrk="1" hangingPunct="1"/>
            <a:endParaRPr lang="en-US" dirty="0"/>
          </a:p>
        </p:txBody>
      </p:sp>
    </p:spTree>
    <p:extLst>
      <p:ext uri="{BB962C8B-B14F-4D97-AF65-F5344CB8AC3E}">
        <p14:creationId xmlns:p14="http://schemas.microsoft.com/office/powerpoint/2010/main" val="3857288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161F31BE-96AC-C240-A630-A9C9730F7DCD}" type="slidenum">
              <a:rPr lang="en-US" sz="1200"/>
              <a:pPr/>
              <a:t>8</a:t>
            </a:fld>
            <a:endParaRPr lang="en-US" sz="1200"/>
          </a:p>
        </p:txBody>
      </p:sp>
      <p:sp>
        <p:nvSpPr>
          <p:cNvPr id="112642" name="Rectangle 7"/>
          <p:cNvSpPr txBox="1">
            <a:spLocks noGrp="1" noChangeArrowheads="1"/>
          </p:cNvSpPr>
          <p:nvPr/>
        </p:nvSpPr>
        <p:spPr bwMode="auto">
          <a:xfrm>
            <a:off x="5181600" y="6515100"/>
            <a:ext cx="3962400" cy="342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C770BA07-4E66-5E45-AB0A-DB07A44D43EF}" type="slidenum">
              <a:rPr lang="en-US" sz="1200"/>
              <a:pPr algn="r"/>
              <a:t>8</a:t>
            </a:fld>
            <a:endParaRPr lang="en-US" sz="1200"/>
          </a:p>
        </p:txBody>
      </p:sp>
      <p:sp>
        <p:nvSpPr>
          <p:cNvPr id="134148" name="Rectangle 2"/>
          <p:cNvSpPr>
            <a:spLocks noGrp="1" noRot="1" noChangeAspect="1" noChangeArrowheads="1" noTextEdit="1"/>
          </p:cNvSpPr>
          <p:nvPr>
            <p:ph type="sldImg"/>
          </p:nvPr>
        </p:nvSpPr>
        <p:spPr>
          <a:solidFill>
            <a:srgbClr val="FFFFFF"/>
          </a:solidFill>
          <a:ln/>
        </p:spPr>
      </p:sp>
      <p:sp>
        <p:nvSpPr>
          <p:cNvPr id="112644" name="Rectangle 3"/>
          <p:cNvSpPr>
            <a:spLocks noGrp="1" noChangeArrowheads="1"/>
          </p:cNvSpPr>
          <p:nvPr>
            <p:ph type="body" idx="1"/>
          </p:nvPr>
        </p:nvSpPr>
        <p:spPr>
          <a:xfrm>
            <a:off x="1219200" y="3256360"/>
            <a:ext cx="6705600" cy="308729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txBody>
          <a:bodyPr/>
          <a:lstStyle/>
          <a:p>
            <a:pPr eaLnBrk="1" hangingPunct="1"/>
            <a:endParaRPr lang="en-US">
              <a:ea typeface="ＭＳ Ｐゴシック" charset="0"/>
            </a:endParaRPr>
          </a:p>
        </p:txBody>
      </p:sp>
    </p:spTree>
    <p:extLst>
      <p:ext uri="{BB962C8B-B14F-4D97-AF65-F5344CB8AC3E}">
        <p14:creationId xmlns:p14="http://schemas.microsoft.com/office/powerpoint/2010/main" val="1317344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7E44C-B5E6-DBBE-72FE-0F9627005B2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8184514-6525-21AA-C9D6-0BF53430E9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7FB0F55-1164-5DB7-2524-94D45C8F59BF}"/>
              </a:ext>
            </a:extLst>
          </p:cNvPr>
          <p:cNvSpPr>
            <a:spLocks noGrp="1"/>
          </p:cNvSpPr>
          <p:nvPr>
            <p:ph type="dt" sz="half" idx="10"/>
          </p:nvPr>
        </p:nvSpPr>
        <p:spPr/>
        <p:txBody>
          <a:bodyPr/>
          <a:lstStyle/>
          <a:p>
            <a:fld id="{0DF23C0A-D542-9748-A468-DC3DB9170503}" type="datetimeFigureOut">
              <a:rPr lang="en-US" smtClean="0"/>
              <a:t>7/4/23</a:t>
            </a:fld>
            <a:endParaRPr lang="en-US"/>
          </a:p>
        </p:txBody>
      </p:sp>
      <p:sp>
        <p:nvSpPr>
          <p:cNvPr id="5" name="Footer Placeholder 4">
            <a:extLst>
              <a:ext uri="{FF2B5EF4-FFF2-40B4-BE49-F238E27FC236}">
                <a16:creationId xmlns:a16="http://schemas.microsoft.com/office/drawing/2014/main" id="{BF83DCC4-9228-6F17-30CA-5523E673C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53ECF6-8A5D-CEED-8A0F-B0DB2CAB37AF}"/>
              </a:ext>
            </a:extLst>
          </p:cNvPr>
          <p:cNvSpPr>
            <a:spLocks noGrp="1"/>
          </p:cNvSpPr>
          <p:nvPr>
            <p:ph type="sldNum" sz="quarter" idx="12"/>
          </p:nvPr>
        </p:nvSpPr>
        <p:spPr/>
        <p:txBody>
          <a:bodyPr/>
          <a:lstStyle/>
          <a:p>
            <a:fld id="{A7CCE572-B577-E940-80BE-CAD28CC03A80}" type="slidenum">
              <a:rPr lang="en-US" smtClean="0"/>
              <a:t>‹#›</a:t>
            </a:fld>
            <a:endParaRPr lang="en-US"/>
          </a:p>
        </p:txBody>
      </p:sp>
    </p:spTree>
    <p:extLst>
      <p:ext uri="{BB962C8B-B14F-4D97-AF65-F5344CB8AC3E}">
        <p14:creationId xmlns:p14="http://schemas.microsoft.com/office/powerpoint/2010/main" val="294835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C3AC5-3206-7100-E6E4-FF132AADA7B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20047D-7608-8C35-11AA-4040C89BA53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467176B-DFCA-86A3-C2E0-CE171CE38522}"/>
              </a:ext>
            </a:extLst>
          </p:cNvPr>
          <p:cNvSpPr>
            <a:spLocks noGrp="1"/>
          </p:cNvSpPr>
          <p:nvPr>
            <p:ph type="dt" sz="half" idx="10"/>
          </p:nvPr>
        </p:nvSpPr>
        <p:spPr/>
        <p:txBody>
          <a:bodyPr/>
          <a:lstStyle/>
          <a:p>
            <a:fld id="{0DF23C0A-D542-9748-A468-DC3DB9170503}" type="datetimeFigureOut">
              <a:rPr lang="en-US" smtClean="0"/>
              <a:t>7/4/23</a:t>
            </a:fld>
            <a:endParaRPr lang="en-US"/>
          </a:p>
        </p:txBody>
      </p:sp>
      <p:sp>
        <p:nvSpPr>
          <p:cNvPr id="5" name="Footer Placeholder 4">
            <a:extLst>
              <a:ext uri="{FF2B5EF4-FFF2-40B4-BE49-F238E27FC236}">
                <a16:creationId xmlns:a16="http://schemas.microsoft.com/office/drawing/2014/main" id="{3BB0C90F-C5E5-950E-D8AC-56D2E74849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F4ADC-88D9-DBBE-2CA7-462CBA489776}"/>
              </a:ext>
            </a:extLst>
          </p:cNvPr>
          <p:cNvSpPr>
            <a:spLocks noGrp="1"/>
          </p:cNvSpPr>
          <p:nvPr>
            <p:ph type="sldNum" sz="quarter" idx="12"/>
          </p:nvPr>
        </p:nvSpPr>
        <p:spPr/>
        <p:txBody>
          <a:bodyPr/>
          <a:lstStyle/>
          <a:p>
            <a:fld id="{A7CCE572-B577-E940-80BE-CAD28CC03A80}" type="slidenum">
              <a:rPr lang="en-US" smtClean="0"/>
              <a:t>‹#›</a:t>
            </a:fld>
            <a:endParaRPr lang="en-US"/>
          </a:p>
        </p:txBody>
      </p:sp>
    </p:spTree>
    <p:extLst>
      <p:ext uri="{BB962C8B-B14F-4D97-AF65-F5344CB8AC3E}">
        <p14:creationId xmlns:p14="http://schemas.microsoft.com/office/powerpoint/2010/main" val="3508794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709345-5B94-F828-1B81-67890F1E567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2CE3AE-4606-92D0-11D1-E93D102A327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97DC357-D715-0BD6-59DA-82CFBAC60A8E}"/>
              </a:ext>
            </a:extLst>
          </p:cNvPr>
          <p:cNvSpPr>
            <a:spLocks noGrp="1"/>
          </p:cNvSpPr>
          <p:nvPr>
            <p:ph type="dt" sz="half" idx="10"/>
          </p:nvPr>
        </p:nvSpPr>
        <p:spPr/>
        <p:txBody>
          <a:bodyPr/>
          <a:lstStyle/>
          <a:p>
            <a:fld id="{0DF23C0A-D542-9748-A468-DC3DB9170503}" type="datetimeFigureOut">
              <a:rPr lang="en-US" smtClean="0"/>
              <a:t>7/4/23</a:t>
            </a:fld>
            <a:endParaRPr lang="en-US"/>
          </a:p>
        </p:txBody>
      </p:sp>
      <p:sp>
        <p:nvSpPr>
          <p:cNvPr id="5" name="Footer Placeholder 4">
            <a:extLst>
              <a:ext uri="{FF2B5EF4-FFF2-40B4-BE49-F238E27FC236}">
                <a16:creationId xmlns:a16="http://schemas.microsoft.com/office/drawing/2014/main" id="{CB134A78-794E-E7E3-7CC9-87F013E31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9ABF73-D34E-081E-5A89-5D7E5685113E}"/>
              </a:ext>
            </a:extLst>
          </p:cNvPr>
          <p:cNvSpPr>
            <a:spLocks noGrp="1"/>
          </p:cNvSpPr>
          <p:nvPr>
            <p:ph type="sldNum" sz="quarter" idx="12"/>
          </p:nvPr>
        </p:nvSpPr>
        <p:spPr/>
        <p:txBody>
          <a:bodyPr/>
          <a:lstStyle/>
          <a:p>
            <a:fld id="{A7CCE572-B577-E940-80BE-CAD28CC03A80}" type="slidenum">
              <a:rPr lang="en-US" smtClean="0"/>
              <a:t>‹#›</a:t>
            </a:fld>
            <a:endParaRPr lang="en-US"/>
          </a:p>
        </p:txBody>
      </p:sp>
    </p:spTree>
    <p:extLst>
      <p:ext uri="{BB962C8B-B14F-4D97-AF65-F5344CB8AC3E}">
        <p14:creationId xmlns:p14="http://schemas.microsoft.com/office/powerpoint/2010/main" val="4270417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AE336-F0E3-6264-682A-F3EE4ACBEB0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41042B5-FEA0-BC41-5A5B-58D1D0AB352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2C27BB-E77A-EED9-8CD7-7835EFAA3F39}"/>
              </a:ext>
            </a:extLst>
          </p:cNvPr>
          <p:cNvSpPr>
            <a:spLocks noGrp="1"/>
          </p:cNvSpPr>
          <p:nvPr>
            <p:ph type="dt" sz="half" idx="10"/>
          </p:nvPr>
        </p:nvSpPr>
        <p:spPr/>
        <p:txBody>
          <a:bodyPr/>
          <a:lstStyle/>
          <a:p>
            <a:fld id="{0DF23C0A-D542-9748-A468-DC3DB9170503}" type="datetimeFigureOut">
              <a:rPr lang="en-US" smtClean="0"/>
              <a:t>7/4/23</a:t>
            </a:fld>
            <a:endParaRPr lang="en-US"/>
          </a:p>
        </p:txBody>
      </p:sp>
      <p:sp>
        <p:nvSpPr>
          <p:cNvPr id="5" name="Footer Placeholder 4">
            <a:extLst>
              <a:ext uri="{FF2B5EF4-FFF2-40B4-BE49-F238E27FC236}">
                <a16:creationId xmlns:a16="http://schemas.microsoft.com/office/drawing/2014/main" id="{E078A3B0-E6D8-973D-03F6-3B2EF9DEE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DB71C4-FFA3-1A54-D2B7-937F0EC6166E}"/>
              </a:ext>
            </a:extLst>
          </p:cNvPr>
          <p:cNvSpPr>
            <a:spLocks noGrp="1"/>
          </p:cNvSpPr>
          <p:nvPr>
            <p:ph type="sldNum" sz="quarter" idx="12"/>
          </p:nvPr>
        </p:nvSpPr>
        <p:spPr/>
        <p:txBody>
          <a:bodyPr/>
          <a:lstStyle/>
          <a:p>
            <a:fld id="{A7CCE572-B577-E940-80BE-CAD28CC03A80}" type="slidenum">
              <a:rPr lang="en-US" smtClean="0"/>
              <a:t>‹#›</a:t>
            </a:fld>
            <a:endParaRPr lang="en-US"/>
          </a:p>
        </p:txBody>
      </p:sp>
    </p:spTree>
    <p:extLst>
      <p:ext uri="{BB962C8B-B14F-4D97-AF65-F5344CB8AC3E}">
        <p14:creationId xmlns:p14="http://schemas.microsoft.com/office/powerpoint/2010/main" val="204628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4E805-89C4-3F93-35DA-56A02ED782E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9E8F08A-0AA2-16A1-019D-E62D78158D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857B18A-3625-2E47-A2E0-BC57B0641394}"/>
              </a:ext>
            </a:extLst>
          </p:cNvPr>
          <p:cNvSpPr>
            <a:spLocks noGrp="1"/>
          </p:cNvSpPr>
          <p:nvPr>
            <p:ph type="dt" sz="half" idx="10"/>
          </p:nvPr>
        </p:nvSpPr>
        <p:spPr/>
        <p:txBody>
          <a:bodyPr/>
          <a:lstStyle/>
          <a:p>
            <a:fld id="{0DF23C0A-D542-9748-A468-DC3DB9170503}" type="datetimeFigureOut">
              <a:rPr lang="en-US" smtClean="0"/>
              <a:t>7/4/23</a:t>
            </a:fld>
            <a:endParaRPr lang="en-US"/>
          </a:p>
        </p:txBody>
      </p:sp>
      <p:sp>
        <p:nvSpPr>
          <p:cNvPr id="5" name="Footer Placeholder 4">
            <a:extLst>
              <a:ext uri="{FF2B5EF4-FFF2-40B4-BE49-F238E27FC236}">
                <a16:creationId xmlns:a16="http://schemas.microsoft.com/office/drawing/2014/main" id="{4C96DC7F-71EC-3636-2518-47F706F9BB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4A7D5F-4856-A47E-514B-7BF8523D9A55}"/>
              </a:ext>
            </a:extLst>
          </p:cNvPr>
          <p:cNvSpPr>
            <a:spLocks noGrp="1"/>
          </p:cNvSpPr>
          <p:nvPr>
            <p:ph type="sldNum" sz="quarter" idx="12"/>
          </p:nvPr>
        </p:nvSpPr>
        <p:spPr/>
        <p:txBody>
          <a:bodyPr/>
          <a:lstStyle/>
          <a:p>
            <a:fld id="{A7CCE572-B577-E940-80BE-CAD28CC03A80}" type="slidenum">
              <a:rPr lang="en-US" smtClean="0"/>
              <a:t>‹#›</a:t>
            </a:fld>
            <a:endParaRPr lang="en-US"/>
          </a:p>
        </p:txBody>
      </p:sp>
    </p:spTree>
    <p:extLst>
      <p:ext uri="{BB962C8B-B14F-4D97-AF65-F5344CB8AC3E}">
        <p14:creationId xmlns:p14="http://schemas.microsoft.com/office/powerpoint/2010/main" val="2264296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AC1E-6794-06EB-34B7-FD887F17F1F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A042F74-AADC-BB83-9127-D36F5C9571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5D992DE-2B55-D69B-454C-527DFDEB78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024A73E-5EF2-19D6-CE26-507491B8A4A8}"/>
              </a:ext>
            </a:extLst>
          </p:cNvPr>
          <p:cNvSpPr>
            <a:spLocks noGrp="1"/>
          </p:cNvSpPr>
          <p:nvPr>
            <p:ph type="dt" sz="half" idx="10"/>
          </p:nvPr>
        </p:nvSpPr>
        <p:spPr/>
        <p:txBody>
          <a:bodyPr/>
          <a:lstStyle/>
          <a:p>
            <a:fld id="{0DF23C0A-D542-9748-A468-DC3DB9170503}" type="datetimeFigureOut">
              <a:rPr lang="en-US" smtClean="0"/>
              <a:t>7/4/23</a:t>
            </a:fld>
            <a:endParaRPr lang="en-US"/>
          </a:p>
        </p:txBody>
      </p:sp>
      <p:sp>
        <p:nvSpPr>
          <p:cNvPr id="6" name="Footer Placeholder 5">
            <a:extLst>
              <a:ext uri="{FF2B5EF4-FFF2-40B4-BE49-F238E27FC236}">
                <a16:creationId xmlns:a16="http://schemas.microsoft.com/office/drawing/2014/main" id="{066200FF-090B-DACB-1F63-0EC9B2FF2E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989301-163D-961A-A1B0-1851B901EF27}"/>
              </a:ext>
            </a:extLst>
          </p:cNvPr>
          <p:cNvSpPr>
            <a:spLocks noGrp="1"/>
          </p:cNvSpPr>
          <p:nvPr>
            <p:ph type="sldNum" sz="quarter" idx="12"/>
          </p:nvPr>
        </p:nvSpPr>
        <p:spPr/>
        <p:txBody>
          <a:bodyPr/>
          <a:lstStyle/>
          <a:p>
            <a:fld id="{A7CCE572-B577-E940-80BE-CAD28CC03A80}" type="slidenum">
              <a:rPr lang="en-US" smtClean="0"/>
              <a:t>‹#›</a:t>
            </a:fld>
            <a:endParaRPr lang="en-US"/>
          </a:p>
        </p:txBody>
      </p:sp>
    </p:spTree>
    <p:extLst>
      <p:ext uri="{BB962C8B-B14F-4D97-AF65-F5344CB8AC3E}">
        <p14:creationId xmlns:p14="http://schemas.microsoft.com/office/powerpoint/2010/main" val="131212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5B9FF-4845-9ACC-3CDA-A881EDEF629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F028D6E-F60E-D4F9-0EF9-62B0C5594C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CA58AE9F-5508-221C-296A-6E92DAAA750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5E22E28-EF7B-B095-EB3F-81455CBA99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679FC49-8B8A-2EEF-3734-5BA82DD864B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67D14C91-6ECB-31DE-DC88-5791C058CD94}"/>
              </a:ext>
            </a:extLst>
          </p:cNvPr>
          <p:cNvSpPr>
            <a:spLocks noGrp="1"/>
          </p:cNvSpPr>
          <p:nvPr>
            <p:ph type="dt" sz="half" idx="10"/>
          </p:nvPr>
        </p:nvSpPr>
        <p:spPr/>
        <p:txBody>
          <a:bodyPr/>
          <a:lstStyle/>
          <a:p>
            <a:fld id="{0DF23C0A-D542-9748-A468-DC3DB9170503}" type="datetimeFigureOut">
              <a:rPr lang="en-US" smtClean="0"/>
              <a:t>7/4/23</a:t>
            </a:fld>
            <a:endParaRPr lang="en-US"/>
          </a:p>
        </p:txBody>
      </p:sp>
      <p:sp>
        <p:nvSpPr>
          <p:cNvPr id="8" name="Footer Placeholder 7">
            <a:extLst>
              <a:ext uri="{FF2B5EF4-FFF2-40B4-BE49-F238E27FC236}">
                <a16:creationId xmlns:a16="http://schemas.microsoft.com/office/drawing/2014/main" id="{8CEB5673-7D43-2D64-6F4A-593ECCF3BB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AAC0D1-8FA1-0D75-375C-F3BDA6E536CB}"/>
              </a:ext>
            </a:extLst>
          </p:cNvPr>
          <p:cNvSpPr>
            <a:spLocks noGrp="1"/>
          </p:cNvSpPr>
          <p:nvPr>
            <p:ph type="sldNum" sz="quarter" idx="12"/>
          </p:nvPr>
        </p:nvSpPr>
        <p:spPr/>
        <p:txBody>
          <a:bodyPr/>
          <a:lstStyle/>
          <a:p>
            <a:fld id="{A7CCE572-B577-E940-80BE-CAD28CC03A80}" type="slidenum">
              <a:rPr lang="en-US" smtClean="0"/>
              <a:t>‹#›</a:t>
            </a:fld>
            <a:endParaRPr lang="en-US"/>
          </a:p>
        </p:txBody>
      </p:sp>
    </p:spTree>
    <p:extLst>
      <p:ext uri="{BB962C8B-B14F-4D97-AF65-F5344CB8AC3E}">
        <p14:creationId xmlns:p14="http://schemas.microsoft.com/office/powerpoint/2010/main" val="393701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92578-5B98-37C5-7FFE-2100F124537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C2FB519-BD47-06B3-C05B-4388FF521BAF}"/>
              </a:ext>
            </a:extLst>
          </p:cNvPr>
          <p:cNvSpPr>
            <a:spLocks noGrp="1"/>
          </p:cNvSpPr>
          <p:nvPr>
            <p:ph type="dt" sz="half" idx="10"/>
          </p:nvPr>
        </p:nvSpPr>
        <p:spPr/>
        <p:txBody>
          <a:bodyPr/>
          <a:lstStyle/>
          <a:p>
            <a:fld id="{0DF23C0A-D542-9748-A468-DC3DB9170503}" type="datetimeFigureOut">
              <a:rPr lang="en-US" smtClean="0"/>
              <a:t>7/4/23</a:t>
            </a:fld>
            <a:endParaRPr lang="en-US"/>
          </a:p>
        </p:txBody>
      </p:sp>
      <p:sp>
        <p:nvSpPr>
          <p:cNvPr id="4" name="Footer Placeholder 3">
            <a:extLst>
              <a:ext uri="{FF2B5EF4-FFF2-40B4-BE49-F238E27FC236}">
                <a16:creationId xmlns:a16="http://schemas.microsoft.com/office/drawing/2014/main" id="{963A5B39-8853-D4C8-B402-8EF8FE0A52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2E4021-4A5D-709A-76B4-195A43F16445}"/>
              </a:ext>
            </a:extLst>
          </p:cNvPr>
          <p:cNvSpPr>
            <a:spLocks noGrp="1"/>
          </p:cNvSpPr>
          <p:nvPr>
            <p:ph type="sldNum" sz="quarter" idx="12"/>
          </p:nvPr>
        </p:nvSpPr>
        <p:spPr/>
        <p:txBody>
          <a:bodyPr/>
          <a:lstStyle/>
          <a:p>
            <a:fld id="{A7CCE572-B577-E940-80BE-CAD28CC03A80}" type="slidenum">
              <a:rPr lang="en-US" smtClean="0"/>
              <a:t>‹#›</a:t>
            </a:fld>
            <a:endParaRPr lang="en-US"/>
          </a:p>
        </p:txBody>
      </p:sp>
    </p:spTree>
    <p:extLst>
      <p:ext uri="{BB962C8B-B14F-4D97-AF65-F5344CB8AC3E}">
        <p14:creationId xmlns:p14="http://schemas.microsoft.com/office/powerpoint/2010/main" val="43670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7F8A2E-1EF2-4DF4-B802-69016944A4D2}"/>
              </a:ext>
            </a:extLst>
          </p:cNvPr>
          <p:cNvSpPr>
            <a:spLocks noGrp="1"/>
          </p:cNvSpPr>
          <p:nvPr>
            <p:ph type="dt" sz="half" idx="10"/>
          </p:nvPr>
        </p:nvSpPr>
        <p:spPr/>
        <p:txBody>
          <a:bodyPr/>
          <a:lstStyle/>
          <a:p>
            <a:fld id="{0DF23C0A-D542-9748-A468-DC3DB9170503}" type="datetimeFigureOut">
              <a:rPr lang="en-US" smtClean="0"/>
              <a:t>7/4/23</a:t>
            </a:fld>
            <a:endParaRPr lang="en-US"/>
          </a:p>
        </p:txBody>
      </p:sp>
      <p:sp>
        <p:nvSpPr>
          <p:cNvPr id="3" name="Footer Placeholder 2">
            <a:extLst>
              <a:ext uri="{FF2B5EF4-FFF2-40B4-BE49-F238E27FC236}">
                <a16:creationId xmlns:a16="http://schemas.microsoft.com/office/drawing/2014/main" id="{2C5D234C-FA96-4D39-FCE3-0A7D281858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ACFCA1-8883-2A11-9BFA-38213A10BB3D}"/>
              </a:ext>
            </a:extLst>
          </p:cNvPr>
          <p:cNvSpPr>
            <a:spLocks noGrp="1"/>
          </p:cNvSpPr>
          <p:nvPr>
            <p:ph type="sldNum" sz="quarter" idx="12"/>
          </p:nvPr>
        </p:nvSpPr>
        <p:spPr/>
        <p:txBody>
          <a:bodyPr/>
          <a:lstStyle/>
          <a:p>
            <a:fld id="{A7CCE572-B577-E940-80BE-CAD28CC03A80}" type="slidenum">
              <a:rPr lang="en-US" smtClean="0"/>
              <a:t>‹#›</a:t>
            </a:fld>
            <a:endParaRPr lang="en-US"/>
          </a:p>
        </p:txBody>
      </p:sp>
    </p:spTree>
    <p:extLst>
      <p:ext uri="{BB962C8B-B14F-4D97-AF65-F5344CB8AC3E}">
        <p14:creationId xmlns:p14="http://schemas.microsoft.com/office/powerpoint/2010/main" val="379374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CC185-BD4C-776E-A7B6-9A8AA052989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C68364A-66DE-B3D2-9CC4-CD54E15F4E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2090C7B-758D-B5F0-5AAF-6F930127A0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1DE1072-B98B-39F2-77EC-3449C114F18E}"/>
              </a:ext>
            </a:extLst>
          </p:cNvPr>
          <p:cNvSpPr>
            <a:spLocks noGrp="1"/>
          </p:cNvSpPr>
          <p:nvPr>
            <p:ph type="dt" sz="half" idx="10"/>
          </p:nvPr>
        </p:nvSpPr>
        <p:spPr/>
        <p:txBody>
          <a:bodyPr/>
          <a:lstStyle/>
          <a:p>
            <a:fld id="{0DF23C0A-D542-9748-A468-DC3DB9170503}" type="datetimeFigureOut">
              <a:rPr lang="en-US" smtClean="0"/>
              <a:t>7/4/23</a:t>
            </a:fld>
            <a:endParaRPr lang="en-US"/>
          </a:p>
        </p:txBody>
      </p:sp>
      <p:sp>
        <p:nvSpPr>
          <p:cNvPr id="6" name="Footer Placeholder 5">
            <a:extLst>
              <a:ext uri="{FF2B5EF4-FFF2-40B4-BE49-F238E27FC236}">
                <a16:creationId xmlns:a16="http://schemas.microsoft.com/office/drawing/2014/main" id="{68237647-FC16-3C9C-4BDA-B35FA92E5F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CE5B23-3583-5D27-2D91-07732F159642}"/>
              </a:ext>
            </a:extLst>
          </p:cNvPr>
          <p:cNvSpPr>
            <a:spLocks noGrp="1"/>
          </p:cNvSpPr>
          <p:nvPr>
            <p:ph type="sldNum" sz="quarter" idx="12"/>
          </p:nvPr>
        </p:nvSpPr>
        <p:spPr/>
        <p:txBody>
          <a:bodyPr/>
          <a:lstStyle/>
          <a:p>
            <a:fld id="{A7CCE572-B577-E940-80BE-CAD28CC03A80}" type="slidenum">
              <a:rPr lang="en-US" smtClean="0"/>
              <a:t>‹#›</a:t>
            </a:fld>
            <a:endParaRPr lang="en-US"/>
          </a:p>
        </p:txBody>
      </p:sp>
    </p:spTree>
    <p:extLst>
      <p:ext uri="{BB962C8B-B14F-4D97-AF65-F5344CB8AC3E}">
        <p14:creationId xmlns:p14="http://schemas.microsoft.com/office/powerpoint/2010/main" val="764809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85EA7-AC0B-12EA-6C41-F5F631F8814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04E8AA5D-5C57-E7FB-EEBA-DB2C1BF35A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050A6B-7337-82B8-4B71-6148AFA380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52ED527-96D3-4BE5-FC45-EFD056E2E3D9}"/>
              </a:ext>
            </a:extLst>
          </p:cNvPr>
          <p:cNvSpPr>
            <a:spLocks noGrp="1"/>
          </p:cNvSpPr>
          <p:nvPr>
            <p:ph type="dt" sz="half" idx="10"/>
          </p:nvPr>
        </p:nvSpPr>
        <p:spPr/>
        <p:txBody>
          <a:bodyPr/>
          <a:lstStyle/>
          <a:p>
            <a:fld id="{0DF23C0A-D542-9748-A468-DC3DB9170503}" type="datetimeFigureOut">
              <a:rPr lang="en-US" smtClean="0"/>
              <a:t>7/4/23</a:t>
            </a:fld>
            <a:endParaRPr lang="en-US"/>
          </a:p>
        </p:txBody>
      </p:sp>
      <p:sp>
        <p:nvSpPr>
          <p:cNvPr id="6" name="Footer Placeholder 5">
            <a:extLst>
              <a:ext uri="{FF2B5EF4-FFF2-40B4-BE49-F238E27FC236}">
                <a16:creationId xmlns:a16="http://schemas.microsoft.com/office/drawing/2014/main" id="{B89D46B7-EE73-6F3A-5FCA-956C100577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B2DF44-079D-161C-0ED4-24E0097C23E8}"/>
              </a:ext>
            </a:extLst>
          </p:cNvPr>
          <p:cNvSpPr>
            <a:spLocks noGrp="1"/>
          </p:cNvSpPr>
          <p:nvPr>
            <p:ph type="sldNum" sz="quarter" idx="12"/>
          </p:nvPr>
        </p:nvSpPr>
        <p:spPr/>
        <p:txBody>
          <a:bodyPr/>
          <a:lstStyle/>
          <a:p>
            <a:fld id="{A7CCE572-B577-E940-80BE-CAD28CC03A80}" type="slidenum">
              <a:rPr lang="en-US" smtClean="0"/>
              <a:t>‹#›</a:t>
            </a:fld>
            <a:endParaRPr lang="en-US"/>
          </a:p>
        </p:txBody>
      </p:sp>
    </p:spTree>
    <p:extLst>
      <p:ext uri="{BB962C8B-B14F-4D97-AF65-F5344CB8AC3E}">
        <p14:creationId xmlns:p14="http://schemas.microsoft.com/office/powerpoint/2010/main" val="320818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863EAF-46F6-732B-AB75-29F8B31968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6E35E7E-B3EA-4A24-C1FF-F3F907EF2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CF3203E-3103-91C7-FDDD-42F2954111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23C0A-D542-9748-A468-DC3DB9170503}" type="datetimeFigureOut">
              <a:rPr lang="en-US" smtClean="0"/>
              <a:t>7/4/23</a:t>
            </a:fld>
            <a:endParaRPr lang="en-US"/>
          </a:p>
        </p:txBody>
      </p:sp>
      <p:sp>
        <p:nvSpPr>
          <p:cNvPr id="5" name="Footer Placeholder 4">
            <a:extLst>
              <a:ext uri="{FF2B5EF4-FFF2-40B4-BE49-F238E27FC236}">
                <a16:creationId xmlns:a16="http://schemas.microsoft.com/office/drawing/2014/main" id="{0CDC6BE7-4AD4-FE0B-6E8B-3C9806FF59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8897FE-478F-9CE6-F23C-CA461F7973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CE572-B577-E940-80BE-CAD28CC03A80}" type="slidenum">
              <a:rPr lang="en-US" smtClean="0"/>
              <a:t>‹#›</a:t>
            </a:fld>
            <a:endParaRPr lang="en-US"/>
          </a:p>
        </p:txBody>
      </p:sp>
    </p:spTree>
    <p:extLst>
      <p:ext uri="{BB962C8B-B14F-4D97-AF65-F5344CB8AC3E}">
        <p14:creationId xmlns:p14="http://schemas.microsoft.com/office/powerpoint/2010/main" val="4195112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autilus.org/network/associates/richard-tanter/publications/" TargetMode="External"/><Relationship Id="rId2" Type="http://schemas.openxmlformats.org/officeDocument/2006/relationships/hyperlink" Target="mailto:rtanter@nautilu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ph.gov.au/Parliamentary_Business/Committees/Joint/Public_Works/Completed_Inquiries_of_the_46th_Parliament/RAAFBaseTindalStage6/Submissions" TargetMode="External"/><Relationship Id="rId2" Type="http://schemas.openxmlformats.org/officeDocument/2006/relationships/image" Target="../media/image2.jpg"/><Relationship Id="rId1" Type="http://schemas.openxmlformats.org/officeDocument/2006/relationships/slideLayout" Target="../slideLayouts/slideLayout4.xml"/><Relationship Id="rId5" Type="http://schemas.openxmlformats.org/officeDocument/2006/relationships/hyperlink" Target="https://twitter.com/ashleytownshend/status/1587017398556557313" TargetMode="External"/><Relationship Id="rId4" Type="http://schemas.openxmlformats.org/officeDocument/2006/relationships/hyperlink" Target="https://gateway.icn.org.au/project/4161/est00346-tdl-redev-est00347-kc-30a-faciliti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www.alicespringsnews.com.au/2019/08/06/an-australian-pathway-through-pine-gap-to-the-nuclear-ban-treaty/" TargetMode="External"/><Relationship Id="rId13" Type="http://schemas.openxmlformats.org/officeDocument/2006/relationships/hyperlink" Target="https://publishing.monash.edu/product/a-secret-australia/" TargetMode="External"/><Relationship Id="rId3" Type="http://schemas.openxmlformats.org/officeDocument/2006/relationships/hyperlink" Target="https://www.globalasia.org/v16no2/cover/imagining-the-possible-asia-pacific-prospects-for-the-nuclear-ban-treaty_richard-tanter" TargetMode="External"/><Relationship Id="rId7" Type="http://schemas.openxmlformats.org/officeDocument/2006/relationships/hyperlink" Target="https://www.johnmenadue.com/richard-tanter-an-australian-pathway-through-pine-gap-to-the-nuclear-ban-treaty/" TargetMode="External"/><Relationship Id="rId12" Type="http://schemas.openxmlformats.org/officeDocument/2006/relationships/hyperlink" Target="https://apjjf.org/2018/11/Tanter.html" TargetMode="External"/><Relationship Id="rId2" Type="http://schemas.openxmlformats.org/officeDocument/2006/relationships/hyperlink" Target="http://nautilus.org/network/associates/richard-tanter/publications/" TargetMode="External"/><Relationship Id="rId1" Type="http://schemas.openxmlformats.org/officeDocument/2006/relationships/slideLayout" Target="../slideLayouts/slideLayout2.xml"/><Relationship Id="rId6" Type="http://schemas.openxmlformats.org/officeDocument/2006/relationships/hyperlink" Target="https://nautilus.org/napsnet/napsnet-policy-forum/hiding-from-the-light-the-establishment-of-the-joint-australia-united-states-relay-ground-station-at-pine-gap/?view=pdf" TargetMode="External"/><Relationship Id="rId11" Type="http://schemas.openxmlformats.org/officeDocument/2006/relationships/hyperlink" Target="https://www.globalasia.org/" TargetMode="External"/><Relationship Id="rId5" Type="http://schemas.openxmlformats.org/officeDocument/2006/relationships/hyperlink" Target="https://www.tandfonline.com/toc/rpnd20/4/sup1?nav=tocList" TargetMode="External"/><Relationship Id="rId10" Type="http://schemas.openxmlformats.org/officeDocument/2006/relationships/hyperlink" Target="https://www.globalasia.org/v13no1/cover/tightly-bound-australias-alliance-dependent-militarization_richard-tanter" TargetMode="External"/><Relationship Id="rId4" Type="http://schemas.openxmlformats.org/officeDocument/2006/relationships/hyperlink" Target="https://www.tandfonline.com/doi/pdf/10.1080/25751654.2021.1908736?needAccess=true" TargetMode="External"/><Relationship Id="rId9" Type="http://schemas.openxmlformats.org/officeDocument/2006/relationships/hyperlink" Target="http://nautilus.org/wp-content/uploads/2019/08/An-Australian-pathway-8-August-footnoted-version-.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parlinfo.aph.gov.au/parlInfo/search/display/display.w3p;query=Id:%22committees/estimate/ea758764-18a7-4e60-a9e8-d10828349242/0002%22;src1=sm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publishing.monash.edu/product/a-secret-australi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reaties.un.org/Pages/ViewDetails.aspx?src=TREATY&amp;mtdsg_no=XXVI-9&amp;chapter=26&amp;clang=_en" TargetMode="External"/><Relationship Id="rId2" Type="http://schemas.openxmlformats.org/officeDocument/2006/relationships/hyperlink" Target="http://www.icanw.org/treaty-on-the-prohibition-of-nuclear-weapons/" TargetMode="External"/><Relationship Id="rId1" Type="http://schemas.openxmlformats.org/officeDocument/2006/relationships/slideLayout" Target="../slideLayouts/slideLayout2.xml"/><Relationship Id="rId4" Type="http://schemas.openxmlformats.org/officeDocument/2006/relationships/hyperlink" Target="https://www.icanw.org/signature_and_ratification_stat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3903C-8D68-BB55-23B3-C6592C03E6E9}"/>
              </a:ext>
            </a:extLst>
          </p:cNvPr>
          <p:cNvSpPr>
            <a:spLocks noGrp="1"/>
          </p:cNvSpPr>
          <p:nvPr>
            <p:ph type="ctrTitle"/>
          </p:nvPr>
        </p:nvSpPr>
        <p:spPr/>
        <p:txBody>
          <a:bodyPr>
            <a:normAutofit/>
          </a:bodyPr>
          <a:lstStyle/>
          <a:p>
            <a:r>
              <a:rPr lang="en-US" sz="3200" dirty="0">
                <a:solidFill>
                  <a:schemeClr val="accent1">
                    <a:lumMod val="75000"/>
                  </a:schemeClr>
                </a:solidFill>
                <a:latin typeface="Garamond" panose="02020404030301010803" pitchFamily="18" charset="0"/>
              </a:rPr>
              <a:t>Obstacles to Australian compliance with </a:t>
            </a:r>
            <a:br>
              <a:rPr lang="en-US" sz="3200" dirty="0">
                <a:solidFill>
                  <a:schemeClr val="accent1">
                    <a:lumMod val="75000"/>
                  </a:schemeClr>
                </a:solidFill>
                <a:latin typeface="Garamond" panose="02020404030301010803" pitchFamily="18" charset="0"/>
              </a:rPr>
            </a:br>
            <a:r>
              <a:rPr lang="en-US" sz="3200" dirty="0">
                <a:solidFill>
                  <a:schemeClr val="accent1">
                    <a:lumMod val="75000"/>
                  </a:schemeClr>
                </a:solidFill>
                <a:latin typeface="Garamond" panose="02020404030301010803" pitchFamily="18" charset="0"/>
              </a:rPr>
              <a:t>the nuclear ban treaty</a:t>
            </a:r>
            <a:br>
              <a:rPr lang="en-US" sz="3200" dirty="0">
                <a:solidFill>
                  <a:schemeClr val="accent1">
                    <a:lumMod val="75000"/>
                  </a:schemeClr>
                </a:solidFill>
                <a:latin typeface="Garamond" panose="02020404030301010803" pitchFamily="18" charset="0"/>
              </a:rPr>
            </a:br>
            <a:br>
              <a:rPr lang="en-US" sz="3200" dirty="0">
                <a:solidFill>
                  <a:schemeClr val="accent1">
                    <a:lumMod val="75000"/>
                  </a:schemeClr>
                </a:solidFill>
                <a:latin typeface="Garamond" panose="02020404030301010803" pitchFamily="18" charset="0"/>
              </a:rPr>
            </a:br>
            <a:r>
              <a:rPr lang="en-US" sz="3200" dirty="0">
                <a:solidFill>
                  <a:schemeClr val="accent1">
                    <a:lumMod val="75000"/>
                  </a:schemeClr>
                </a:solidFill>
                <a:latin typeface="Garamond" panose="02020404030301010803" pitchFamily="18" charset="0"/>
              </a:rPr>
              <a:t>Richard Tanter</a:t>
            </a:r>
          </a:p>
        </p:txBody>
      </p:sp>
      <p:sp>
        <p:nvSpPr>
          <p:cNvPr id="3" name="Subtitle 2">
            <a:extLst>
              <a:ext uri="{FF2B5EF4-FFF2-40B4-BE49-F238E27FC236}">
                <a16:creationId xmlns:a16="http://schemas.microsoft.com/office/drawing/2014/main" id="{171D7B97-F28E-F7B7-0799-2D61600E582C}"/>
              </a:ext>
            </a:extLst>
          </p:cNvPr>
          <p:cNvSpPr>
            <a:spLocks noGrp="1"/>
          </p:cNvSpPr>
          <p:nvPr>
            <p:ph type="subTitle" idx="1"/>
          </p:nvPr>
        </p:nvSpPr>
        <p:spPr>
          <a:xfrm>
            <a:off x="1524000" y="4456803"/>
            <a:ext cx="9144000" cy="1655762"/>
          </a:xfrm>
        </p:spPr>
        <p:txBody>
          <a:bodyPr>
            <a:normAutofit/>
          </a:bodyPr>
          <a:lstStyle/>
          <a:p>
            <a:r>
              <a:rPr lang="en-US" sz="2400" i="1" dirty="0">
                <a:solidFill>
                  <a:schemeClr val="accent1">
                    <a:lumMod val="75000"/>
                  </a:schemeClr>
                </a:solidFill>
                <a:latin typeface="Garamond" panose="02020404030301010803" pitchFamily="18" charset="0"/>
              </a:rPr>
              <a:t>It's time for Australia to join the nuclear weapons ban treaty</a:t>
            </a:r>
            <a:endParaRPr lang="en-US" sz="2400" dirty="0">
              <a:solidFill>
                <a:schemeClr val="accent1">
                  <a:lumMod val="75000"/>
                </a:schemeClr>
              </a:solidFill>
              <a:latin typeface="Garamond" panose="02020404030301010803" pitchFamily="18" charset="0"/>
            </a:endParaRPr>
          </a:p>
          <a:p>
            <a:r>
              <a:rPr lang="en-US" sz="2000" dirty="0">
                <a:solidFill>
                  <a:schemeClr val="accent1">
                    <a:lumMod val="75000"/>
                  </a:schemeClr>
                </a:solidFill>
                <a:latin typeface="Garamond" panose="02020404030301010803" pitchFamily="18" charset="0"/>
              </a:rPr>
              <a:t>Melbourne School of Population and Global Health, 4 July 2023</a:t>
            </a:r>
          </a:p>
          <a:p>
            <a:r>
              <a:rPr lang="en-US" sz="2000" dirty="0">
                <a:solidFill>
                  <a:schemeClr val="accent1">
                    <a:lumMod val="75000"/>
                  </a:schemeClr>
                </a:solidFill>
                <a:latin typeface="Garamond" panose="02020404030301010803" pitchFamily="18" charset="0"/>
                <a:hlinkClick r:id="rId2"/>
              </a:rPr>
              <a:t>rtanter@nautilus.org</a:t>
            </a:r>
            <a:endParaRPr lang="en-US" sz="2000" dirty="0">
              <a:solidFill>
                <a:schemeClr val="accent1">
                  <a:lumMod val="75000"/>
                </a:schemeClr>
              </a:solidFill>
              <a:latin typeface="Garamond" panose="02020404030301010803" pitchFamily="18" charset="0"/>
            </a:endParaRPr>
          </a:p>
          <a:p>
            <a:r>
              <a:rPr lang="en-US" sz="2000" dirty="0">
                <a:solidFill>
                  <a:schemeClr val="accent1">
                    <a:lumMod val="75000"/>
                  </a:schemeClr>
                </a:solidFill>
                <a:latin typeface="Garamond" panose="02020404030301010803" pitchFamily="18" charset="0"/>
                <a:hlinkClick r:id="rId3"/>
              </a:rPr>
              <a:t>http://nautilus.org/network/associates/richard-tanter/publications/</a:t>
            </a:r>
            <a:r>
              <a:rPr lang="en-US" sz="2000" dirty="0">
                <a:solidFill>
                  <a:schemeClr val="accent1">
                    <a:lumMod val="75000"/>
                  </a:schemeClr>
                </a:solidFill>
                <a:latin typeface="Garamond" panose="02020404030301010803" pitchFamily="18" charset="0"/>
              </a:rPr>
              <a:t> </a:t>
            </a:r>
          </a:p>
        </p:txBody>
      </p:sp>
    </p:spTree>
    <p:extLst>
      <p:ext uri="{BB962C8B-B14F-4D97-AF65-F5344CB8AC3E}">
        <p14:creationId xmlns:p14="http://schemas.microsoft.com/office/powerpoint/2010/main" val="357736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B96B-0E96-A140-AAA8-D67610715EAE}"/>
              </a:ext>
            </a:extLst>
          </p:cNvPr>
          <p:cNvSpPr>
            <a:spLocks noGrp="1"/>
          </p:cNvSpPr>
          <p:nvPr>
            <p:ph type="title"/>
          </p:nvPr>
        </p:nvSpPr>
        <p:spPr/>
        <p:txBody>
          <a:bodyPr>
            <a:noAutofit/>
          </a:bodyPr>
          <a:lstStyle/>
          <a:p>
            <a:r>
              <a:rPr lang="en-US" sz="2400" b="1" dirty="0">
                <a:solidFill>
                  <a:schemeClr val="accent1"/>
                </a:solidFill>
                <a:latin typeface="Garamond" panose="02020404030301010803" pitchFamily="18" charset="0"/>
              </a:rPr>
              <a:t>What is the Relay Ground Station’s nuclear targeting connection?</a:t>
            </a:r>
            <a:br>
              <a:rPr lang="en-US" sz="2400" b="1" dirty="0">
                <a:solidFill>
                  <a:schemeClr val="accent1"/>
                </a:solidFill>
                <a:latin typeface="Garamond" panose="02020404030301010803" pitchFamily="18" charset="0"/>
              </a:rPr>
            </a:br>
            <a:r>
              <a:rPr lang="en-US" sz="2400" b="1" dirty="0">
                <a:solidFill>
                  <a:schemeClr val="accent1"/>
                </a:solidFill>
                <a:latin typeface="Garamond" panose="02020404030301010803" pitchFamily="18" charset="0"/>
              </a:rPr>
              <a:t>Why does technological change mean the Relay Ground Station can be closed without damaging the US alliance? </a:t>
            </a:r>
            <a:endParaRPr lang="en-US" sz="2400" dirty="0">
              <a:solidFill>
                <a:schemeClr val="accent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5A4DF350-6576-5F4C-9746-DE75EA9F37CD}"/>
              </a:ext>
            </a:extLst>
          </p:cNvPr>
          <p:cNvSpPr>
            <a:spLocks noGrp="1"/>
          </p:cNvSpPr>
          <p:nvPr>
            <p:ph idx="1"/>
          </p:nvPr>
        </p:nvSpPr>
        <p:spPr>
          <a:xfrm>
            <a:off x="838200" y="1602499"/>
            <a:ext cx="10515600" cy="4753851"/>
          </a:xfrm>
        </p:spPr>
        <p:txBody>
          <a:bodyPr>
            <a:noAutofit/>
          </a:bodyPr>
          <a:lstStyle/>
          <a:p>
            <a:r>
              <a:rPr lang="en-GB" sz="1800" b="1" dirty="0">
                <a:latin typeface="Garamond" panose="02020404030301010803" pitchFamily="18" charset="0"/>
              </a:rPr>
              <a:t>The infrared detection satellites that provide early warning of an attack are also essential for US nuclear war fighting.  </a:t>
            </a:r>
            <a:endParaRPr lang="en-AU" sz="1800" b="1" dirty="0">
              <a:latin typeface="Garamond" panose="02020404030301010803" pitchFamily="18" charset="0"/>
            </a:endParaRPr>
          </a:p>
          <a:p>
            <a:pPr lvl="1"/>
            <a:r>
              <a:rPr lang="en-GB" sz="1800" dirty="0">
                <a:latin typeface="Garamond" panose="02020404030301010803" pitchFamily="18" charset="0"/>
              </a:rPr>
              <a:t>The same technology that detects the heat blooms of missile launches also indicates which known adversary nuclear missile sites are empty following firing, and which remain capable of firing. This is critical data for compiling the list of locations to target for a US retaliatory strike.</a:t>
            </a:r>
            <a:endParaRPr lang="en-US" sz="1800" dirty="0">
              <a:latin typeface="Garamond" panose="02020404030301010803" pitchFamily="18" charset="0"/>
            </a:endParaRPr>
          </a:p>
          <a:p>
            <a:r>
              <a:rPr lang="en-US" sz="1800" b="1" dirty="0">
                <a:latin typeface="Garamond" panose="02020404030301010803" pitchFamily="18" charset="0"/>
              </a:rPr>
              <a:t>the Relay Ground Station is technically redundant.</a:t>
            </a:r>
            <a:endParaRPr lang="en-AU" sz="1800" b="1" dirty="0">
              <a:latin typeface="Garamond" panose="02020404030301010803" pitchFamily="18" charset="0"/>
            </a:endParaRPr>
          </a:p>
          <a:p>
            <a:pPr lvl="1"/>
            <a:r>
              <a:rPr lang="en-US" sz="1800" dirty="0">
                <a:latin typeface="Garamond" panose="02020404030301010803" pitchFamily="18" charset="0"/>
              </a:rPr>
              <a:t>For almost half a century the US has been worried that intelligence satellite ground stations that provide command and control for satellites are highly vulnerable to nuclear missile attack - like Pine Gap. </a:t>
            </a:r>
            <a:endParaRPr lang="en-AU" sz="1800" dirty="0">
              <a:latin typeface="Garamond" panose="02020404030301010803" pitchFamily="18" charset="0"/>
            </a:endParaRPr>
          </a:p>
          <a:p>
            <a:pPr lvl="1"/>
            <a:r>
              <a:rPr lang="en-US" sz="1800" dirty="0">
                <a:latin typeface="Garamond" panose="02020404030301010803" pitchFamily="18" charset="0"/>
              </a:rPr>
              <a:t>US early warning satellites are now are built with multiple means of communicating with the Mission Control Station in the US, apart from Pine Gap’s ‘bent pipe’:</a:t>
            </a:r>
            <a:endParaRPr lang="en-AU" sz="1800" dirty="0">
              <a:latin typeface="Garamond" panose="02020404030301010803" pitchFamily="18" charset="0"/>
            </a:endParaRPr>
          </a:p>
          <a:p>
            <a:pPr lvl="2"/>
            <a:r>
              <a:rPr lang="en-US" sz="1800" dirty="0">
                <a:latin typeface="Garamond" panose="02020404030301010803" pitchFamily="18" charset="0"/>
              </a:rPr>
              <a:t>satellite-to-satellite crosslinks</a:t>
            </a:r>
            <a:endParaRPr lang="en-AU" sz="1800" dirty="0">
              <a:latin typeface="Garamond" panose="02020404030301010803" pitchFamily="18" charset="0"/>
            </a:endParaRPr>
          </a:p>
          <a:p>
            <a:pPr lvl="2"/>
            <a:r>
              <a:rPr lang="en-US" sz="1800" dirty="0">
                <a:latin typeface="Garamond" panose="02020404030301010803" pitchFamily="18" charset="0"/>
              </a:rPr>
              <a:t>satellite links to relay satellites</a:t>
            </a:r>
            <a:endParaRPr lang="en-AU" sz="1800" dirty="0">
              <a:latin typeface="Garamond" panose="02020404030301010803" pitchFamily="18" charset="0"/>
            </a:endParaRPr>
          </a:p>
          <a:p>
            <a:pPr lvl="2"/>
            <a:r>
              <a:rPr lang="en-US" sz="1800" dirty="0">
                <a:latin typeface="Garamond" panose="02020404030301010803" pitchFamily="18" charset="0"/>
              </a:rPr>
              <a:t>satellite links to mobile ground stations in US theatre commands</a:t>
            </a:r>
            <a:endParaRPr lang="en-GB" sz="1800" dirty="0">
              <a:latin typeface="Garamond" panose="02020404030301010803" pitchFamily="18" charset="0"/>
            </a:endParaRPr>
          </a:p>
          <a:p>
            <a:r>
              <a:rPr lang="en-US" sz="1800" b="1" dirty="0">
                <a:latin typeface="Garamond" panose="02020404030301010803" pitchFamily="18" charset="0"/>
              </a:rPr>
              <a:t>If the Australian government gave the United States notice – say five years – the Relay Ground Station could be closed without significant detriment to US national interests.</a:t>
            </a:r>
            <a:endParaRPr lang="en-AU" sz="1800" b="1" dirty="0">
              <a:latin typeface="Garamond" panose="02020404030301010803" pitchFamily="18" charset="0"/>
            </a:endParaRPr>
          </a:p>
          <a:p>
            <a:pPr lvl="1"/>
            <a:r>
              <a:rPr lang="en-US" sz="1800" b="1" dirty="0">
                <a:latin typeface="Garamond" panose="02020404030301010803" pitchFamily="18" charset="0"/>
              </a:rPr>
              <a:t>The rest of Pine Gap – the much larger signals intelligence facility – would remain untouched.</a:t>
            </a:r>
            <a:endParaRPr lang="en-AU" sz="1800" b="1" dirty="0">
              <a:latin typeface="Garamond" panose="02020404030301010803" pitchFamily="18" charset="0"/>
            </a:endParaRPr>
          </a:p>
          <a:p>
            <a:endParaRPr lang="en-US" sz="1800"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2618C3F1-1F50-C540-9C7E-6FB8BA7817FB}"/>
              </a:ext>
            </a:extLst>
          </p:cNvPr>
          <p:cNvSpPr>
            <a:spLocks noGrp="1"/>
          </p:cNvSpPr>
          <p:nvPr>
            <p:ph type="sldNum" sz="quarter" idx="12"/>
          </p:nvPr>
        </p:nvSpPr>
        <p:spPr/>
        <p:txBody>
          <a:bodyPr/>
          <a:lstStyle/>
          <a:p>
            <a:fld id="{9F502262-76D5-A741-9B3A-87450BC6F45E}" type="slidenum">
              <a:rPr lang="en-US" smtClean="0"/>
              <a:t>10</a:t>
            </a:fld>
            <a:endParaRPr lang="en-US"/>
          </a:p>
        </p:txBody>
      </p:sp>
    </p:spTree>
    <p:extLst>
      <p:ext uri="{BB962C8B-B14F-4D97-AF65-F5344CB8AC3E}">
        <p14:creationId xmlns:p14="http://schemas.microsoft.com/office/powerpoint/2010/main" val="1971197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06414-EE1B-161A-02F9-339371DDDFD1}"/>
              </a:ext>
            </a:extLst>
          </p:cNvPr>
          <p:cNvSpPr>
            <a:spLocks noGrp="1"/>
          </p:cNvSpPr>
          <p:nvPr>
            <p:ph type="title"/>
          </p:nvPr>
        </p:nvSpPr>
        <p:spPr>
          <a:xfrm>
            <a:off x="838200" y="365126"/>
            <a:ext cx="10515600" cy="1050018"/>
          </a:xfrm>
        </p:spPr>
        <p:txBody>
          <a:bodyPr>
            <a:normAutofit/>
          </a:bodyPr>
          <a:lstStyle/>
          <a:p>
            <a:pPr algn="ctr"/>
            <a:r>
              <a:rPr lang="en-US" sz="2800" dirty="0">
                <a:solidFill>
                  <a:schemeClr val="accent1"/>
                </a:solidFill>
                <a:latin typeface="Garamond" panose="02020404030301010803" pitchFamily="18" charset="0"/>
              </a:rPr>
              <a:t>A new problem for compliance with the TPNW: RAAF Base Tindal </a:t>
            </a:r>
            <a:br>
              <a:rPr lang="en-US" sz="2800" dirty="0">
                <a:solidFill>
                  <a:schemeClr val="accent1"/>
                </a:solidFill>
                <a:latin typeface="Garamond" panose="02020404030301010803" pitchFamily="18" charset="0"/>
              </a:rPr>
            </a:br>
            <a:r>
              <a:rPr lang="en-US" sz="2800" dirty="0">
                <a:solidFill>
                  <a:schemeClr val="accent1"/>
                </a:solidFill>
                <a:latin typeface="Garamond" panose="02020404030301010803" pitchFamily="18" charset="0"/>
              </a:rPr>
              <a:t>dedicated USAF facilities at for B-52 fly-in fly-out aircraft </a:t>
            </a:r>
          </a:p>
        </p:txBody>
      </p:sp>
      <p:sp>
        <p:nvSpPr>
          <p:cNvPr id="3" name="Content Placeholder 2">
            <a:extLst>
              <a:ext uri="{FF2B5EF4-FFF2-40B4-BE49-F238E27FC236}">
                <a16:creationId xmlns:a16="http://schemas.microsoft.com/office/drawing/2014/main" id="{EEB39A43-314F-0930-F756-18347ABCB887}"/>
              </a:ext>
            </a:extLst>
          </p:cNvPr>
          <p:cNvSpPr>
            <a:spLocks noGrp="1"/>
          </p:cNvSpPr>
          <p:nvPr>
            <p:ph idx="1"/>
          </p:nvPr>
        </p:nvSpPr>
        <p:spPr>
          <a:xfrm>
            <a:off x="1159328" y="1525813"/>
            <a:ext cx="9873343" cy="4967061"/>
          </a:xfrm>
        </p:spPr>
        <p:txBody>
          <a:bodyPr>
            <a:noAutofit/>
          </a:bodyPr>
          <a:lstStyle/>
          <a:p>
            <a:r>
              <a:rPr lang="en-US" sz="2000" dirty="0">
                <a:latin typeface="Garamond" panose="02020404030301010803" pitchFamily="18" charset="0"/>
              </a:rPr>
              <a:t>Announced plan for ‘rotational deployment’ of B-52H strategic bombers to Tindal</a:t>
            </a:r>
          </a:p>
          <a:p>
            <a:r>
              <a:rPr lang="en-US" sz="2000" dirty="0">
                <a:latin typeface="Garamond" panose="02020404030301010803" pitchFamily="18" charset="0"/>
              </a:rPr>
              <a:t>$1.5 billion upgrading and expansion of Tindal infrastructure to support B-52 deployment and operations - USAF bomber apron, operations facility, bomb storage facilities, fuel farm, personnel facilities, maintenance facility</a:t>
            </a:r>
          </a:p>
          <a:p>
            <a:r>
              <a:rPr lang="en-US" sz="2000" dirty="0">
                <a:latin typeface="Garamond" panose="02020404030301010803" pitchFamily="18" charset="0"/>
              </a:rPr>
              <a:t>B-52s home-based in US in two versions – non-nuclear only, and nuclear-capable. Both have regularly visited Australia</a:t>
            </a:r>
          </a:p>
          <a:p>
            <a:r>
              <a:rPr lang="en-US" sz="2000" dirty="0">
                <a:latin typeface="Garamond" panose="02020404030301010803" pitchFamily="18" charset="0"/>
              </a:rPr>
              <a:t>Under Treaty of Rarotonga, the South Pacific NWFZ prohibits ‘stationing’ of nuclear weapons in Australia, but permits ‘transits’ and ‘visits’ (undefined).</a:t>
            </a:r>
          </a:p>
          <a:p>
            <a:r>
              <a:rPr lang="en-US" sz="2000" dirty="0">
                <a:latin typeface="Garamond" panose="02020404030301010803" pitchFamily="18" charset="0"/>
              </a:rPr>
              <a:t>The Albanese government has declared ‘respect for and understanding of’ US policy to neither confirm nor deny the presence of nuclear weapons on board US aircraft entering Australia. </a:t>
            </a:r>
          </a:p>
          <a:p>
            <a:r>
              <a:rPr lang="en-US" sz="2000" dirty="0">
                <a:latin typeface="Garamond" panose="02020404030301010803" pitchFamily="18" charset="0"/>
              </a:rPr>
              <a:t>As a consequence, the Australian government cannot know if nuclear-armed B-52s will be part of rotational deployment to Tindal</a:t>
            </a:r>
          </a:p>
          <a:p>
            <a:r>
              <a:rPr lang="en-US" sz="2000" dirty="0">
                <a:latin typeface="Garamond" panose="02020404030301010803" pitchFamily="18" charset="0"/>
              </a:rPr>
              <a:t>The government has refused to declare that no nuclear-capable versions will come to Tindal.</a:t>
            </a:r>
          </a:p>
          <a:p>
            <a:endParaRPr lang="en-US" sz="2000" dirty="0">
              <a:latin typeface="Garamond" panose="02020404030301010803" pitchFamily="18" charset="0"/>
            </a:endParaRPr>
          </a:p>
        </p:txBody>
      </p:sp>
    </p:spTree>
    <p:extLst>
      <p:ext uri="{BB962C8B-B14F-4D97-AF65-F5344CB8AC3E}">
        <p14:creationId xmlns:p14="http://schemas.microsoft.com/office/powerpoint/2010/main" val="932801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CCF3B0E-6238-8E80-BDCF-1772B7317DC9}"/>
              </a:ext>
            </a:extLst>
          </p:cNvPr>
          <p:cNvSpPr>
            <a:spLocks noGrp="1"/>
          </p:cNvSpPr>
          <p:nvPr>
            <p:ph type="title"/>
          </p:nvPr>
        </p:nvSpPr>
        <p:spPr>
          <a:xfrm>
            <a:off x="227817" y="327847"/>
            <a:ext cx="10654146" cy="433527"/>
          </a:xfrm>
        </p:spPr>
        <p:txBody>
          <a:bodyPr>
            <a:normAutofit/>
          </a:bodyPr>
          <a:lstStyle/>
          <a:p>
            <a:pPr algn="ctr"/>
            <a:r>
              <a:rPr lang="en-US" sz="2400" dirty="0">
                <a:solidFill>
                  <a:schemeClr val="accent1"/>
                </a:solidFill>
                <a:latin typeface="Garamond" panose="02020404030301010803" pitchFamily="18" charset="0"/>
              </a:rPr>
              <a:t>RAAF Base Tindal – US-Australia Force Posture Initiative expansion</a:t>
            </a:r>
          </a:p>
        </p:txBody>
      </p:sp>
      <p:pic>
        <p:nvPicPr>
          <p:cNvPr id="10" name="Content Placeholder 9" descr="A picture containing text, map&#10;&#10;Description automatically generated">
            <a:extLst>
              <a:ext uri="{FF2B5EF4-FFF2-40B4-BE49-F238E27FC236}">
                <a16:creationId xmlns:a16="http://schemas.microsoft.com/office/drawing/2014/main" id="{9B6B4AAA-4A34-00C6-8AC8-BCCBF368B8A9}"/>
              </a:ext>
            </a:extLst>
          </p:cNvPr>
          <p:cNvPicPr>
            <a:picLocks noGrp="1" noChangeAspect="1"/>
          </p:cNvPicPr>
          <p:nvPr>
            <p:ph sz="half" idx="1"/>
          </p:nvPr>
        </p:nvPicPr>
        <p:blipFill>
          <a:blip r:embed="rId2"/>
          <a:stretch>
            <a:fillRect/>
          </a:stretch>
        </p:blipFill>
        <p:spPr>
          <a:xfrm>
            <a:off x="1458489" y="837748"/>
            <a:ext cx="8192801" cy="5029756"/>
          </a:xfrm>
          <a:ln>
            <a:solidFill>
              <a:schemeClr val="accent1"/>
            </a:solidFill>
          </a:ln>
        </p:spPr>
      </p:pic>
      <p:sp>
        <p:nvSpPr>
          <p:cNvPr id="14" name="Content Placeholder 13">
            <a:extLst>
              <a:ext uri="{FF2B5EF4-FFF2-40B4-BE49-F238E27FC236}">
                <a16:creationId xmlns:a16="http://schemas.microsoft.com/office/drawing/2014/main" id="{EBC5D8AF-BEB6-2F43-4D52-A23D3A649CF5}"/>
              </a:ext>
            </a:extLst>
          </p:cNvPr>
          <p:cNvSpPr>
            <a:spLocks noGrp="1"/>
          </p:cNvSpPr>
          <p:nvPr>
            <p:ph sz="half" idx="2"/>
          </p:nvPr>
        </p:nvSpPr>
        <p:spPr>
          <a:xfrm>
            <a:off x="515073" y="6031416"/>
            <a:ext cx="11161853" cy="586275"/>
          </a:xfrm>
        </p:spPr>
        <p:txBody>
          <a:bodyPr>
            <a:noAutofit/>
          </a:bodyPr>
          <a:lstStyle/>
          <a:p>
            <a:pPr marL="0" indent="0">
              <a:buNone/>
            </a:pPr>
            <a:r>
              <a:rPr lang="en-US" sz="1000" dirty="0">
                <a:latin typeface="Garamond" panose="02020404030301010803" pitchFamily="18" charset="0"/>
              </a:rPr>
              <a:t>Sources: Google Earth, 5 November 2022; </a:t>
            </a:r>
            <a:r>
              <a:rPr lang="en-AU" sz="1000" kern="100" dirty="0">
                <a:effectLst/>
                <a:latin typeface="Garamond" panose="02020404030301010803" pitchFamily="18" charset="0"/>
                <a:ea typeface="DengXian" panose="02010600030101010101" pitchFamily="2" charset="-122"/>
                <a:cs typeface="Times New Roman" panose="02020603050405020304" pitchFamily="18" charset="0"/>
              </a:rPr>
              <a:t>Submission 1. Department of Defence, </a:t>
            </a:r>
            <a:r>
              <a:rPr lang="en-AU" sz="1000" i="1" kern="100" dirty="0">
                <a:effectLst/>
                <a:latin typeface="Garamond" panose="02020404030301010803" pitchFamily="18" charset="0"/>
                <a:ea typeface="DengXian" panose="02010600030101010101" pitchFamily="2" charset="-122"/>
                <a:cs typeface="Times New Roman" panose="02020603050405020304" pitchFamily="18" charset="0"/>
                <a:hlinkClick r:id="rId3"/>
              </a:rPr>
              <a:t>RAAF Base Tindal Redevelopment Stage 6 and United States Force Posture Initiatives Airfield Works</a:t>
            </a:r>
            <a:r>
              <a:rPr lang="en-AU" sz="1000" kern="100" dirty="0">
                <a:effectLst/>
                <a:latin typeface="Garamond" panose="02020404030301010803" pitchFamily="18" charset="0"/>
                <a:ea typeface="DengXian" panose="02010600030101010101" pitchFamily="2" charset="-122"/>
                <a:cs typeface="Times New Roman" panose="02020603050405020304" pitchFamily="18" charset="0"/>
              </a:rPr>
              <a:t>, Parliament of Australia,  Standing Committee on Public Works, 2020; Industry Capability Network</a:t>
            </a:r>
            <a:r>
              <a:rPr lang="en-AU" sz="1000" kern="100" dirty="0">
                <a:effectLst/>
                <a:latin typeface="Garamond" panose="02020404030301010803" pitchFamily="18" charset="0"/>
                <a:ea typeface="DengXian" panose="02010600030101010101" pitchFamily="2" charset="-122"/>
                <a:cs typeface="Times New Roman" panose="02020603050405020304" pitchFamily="18" charset="0"/>
                <a:hlinkClick r:id="rId4"/>
              </a:rPr>
              <a:t>, </a:t>
            </a:r>
            <a:r>
              <a:rPr lang="en-AU" sz="1000" i="1" kern="100" dirty="0">
                <a:effectLst/>
                <a:latin typeface="Garamond" panose="02020404030301010803" pitchFamily="18" charset="0"/>
                <a:ea typeface="DengXian" panose="02010600030101010101" pitchFamily="2" charset="-122"/>
                <a:cs typeface="Times New Roman" panose="02020603050405020304" pitchFamily="18" charset="0"/>
                <a:hlinkClick r:id="rId4"/>
              </a:rPr>
              <a:t>EST00346 TDL Redev / EST00347 KC-30A Facilities, Work Package: Invitation to Register (ITR) Brief, Project Registration Form</a:t>
            </a:r>
            <a:r>
              <a:rPr lang="en-AU" sz="1000" i="1" kern="100" dirty="0">
                <a:effectLst/>
                <a:latin typeface="Garamond" panose="02020404030301010803" pitchFamily="18" charset="0"/>
                <a:ea typeface="DengXian" panose="02010600030101010101" pitchFamily="2" charset="-122"/>
                <a:cs typeface="Times New Roman" panose="02020603050405020304" pitchFamily="18" charset="0"/>
              </a:rPr>
              <a:t>, EST00346 RAAF Base Tindal Redevelopment Stage 6 and EST00347, US Force Posture Initiatives (USFPI) RAAF Base Tindal Airfield, Works and Associated Infrastructure</a:t>
            </a:r>
            <a:r>
              <a:rPr lang="en-AU" sz="1000" kern="100" dirty="0">
                <a:effectLst/>
                <a:latin typeface="Garamond" panose="02020404030301010803" pitchFamily="18" charset="0"/>
                <a:ea typeface="DengXian" panose="02010600030101010101" pitchFamily="2" charset="-122"/>
                <a:cs typeface="Times New Roman" panose="02020603050405020304" pitchFamily="18" charset="0"/>
              </a:rPr>
              <a:t>, [accessed 14 May 2023]; Ashley Townsend/@</a:t>
            </a:r>
            <a:r>
              <a:rPr lang="en-AU" sz="1000" kern="100" dirty="0" err="1">
                <a:effectLst/>
                <a:latin typeface="Garamond" panose="02020404030301010803" pitchFamily="18" charset="0"/>
                <a:ea typeface="DengXian" panose="02010600030101010101" pitchFamily="2" charset="-122"/>
                <a:cs typeface="Times New Roman" panose="02020603050405020304" pitchFamily="18" charset="0"/>
              </a:rPr>
              <a:t>ashleytownshend</a:t>
            </a:r>
            <a:r>
              <a:rPr lang="en-AU" sz="1000" kern="100" dirty="0">
                <a:effectLst/>
                <a:latin typeface="Garamond" panose="02020404030301010803" pitchFamily="18" charset="0"/>
                <a:ea typeface="DengXian" panose="02010600030101010101" pitchFamily="2" charset="-122"/>
                <a:cs typeface="Times New Roman" panose="02020603050405020304" pitchFamily="18" charset="0"/>
              </a:rPr>
              <a:t>, ‘</a:t>
            </a:r>
            <a:r>
              <a:rPr lang="en-AU" sz="1000" kern="100" dirty="0">
                <a:effectLst/>
                <a:latin typeface="Garamond" panose="02020404030301010803" pitchFamily="18" charset="0"/>
                <a:ea typeface="DengXian" panose="02010600030101010101" pitchFamily="2" charset="-122"/>
                <a:cs typeface="Times New Roman" panose="02020603050405020304" pitchFamily="18" charset="0"/>
                <a:hlinkClick r:id="rId5"/>
              </a:rPr>
              <a:t>There's nothing new about B-52s deploying to Australia</a:t>
            </a:r>
            <a:r>
              <a:rPr lang="en-AU" sz="1000" kern="100" dirty="0">
                <a:effectLst/>
                <a:latin typeface="Garamond" panose="02020404030301010803" pitchFamily="18" charset="0"/>
                <a:ea typeface="DengXian" panose="02010600030101010101" pitchFamily="2" charset="-122"/>
                <a:cs typeface="Times New Roman" panose="02020603050405020304" pitchFamily="18" charset="0"/>
              </a:rPr>
              <a:t>’, </a:t>
            </a:r>
            <a:r>
              <a:rPr lang="en-AU" sz="1000" i="1" kern="100" dirty="0">
                <a:effectLst/>
                <a:latin typeface="Garamond" panose="02020404030301010803" pitchFamily="18" charset="0"/>
                <a:ea typeface="DengXian" panose="02010600030101010101" pitchFamily="2" charset="-122"/>
                <a:cs typeface="Times New Roman" panose="02020603050405020304" pitchFamily="18" charset="0"/>
              </a:rPr>
              <a:t>Twitter</a:t>
            </a:r>
            <a:r>
              <a:rPr lang="en-AU" sz="1000" kern="100" dirty="0">
                <a:effectLst/>
                <a:latin typeface="Garamond" panose="02020404030301010803" pitchFamily="18" charset="0"/>
                <a:ea typeface="DengXian" panose="02010600030101010101" pitchFamily="2" charset="-122"/>
                <a:cs typeface="Times New Roman" panose="02020603050405020304" pitchFamily="18" charset="0"/>
              </a:rPr>
              <a:t>, 31 October 2022.</a:t>
            </a:r>
            <a:endParaRPr lang="en-AU" sz="1200" kern="100" dirty="0">
              <a:effectLst/>
              <a:latin typeface="Garamond" panose="02020404030301010803" pitchFamily="18" charset="0"/>
              <a:ea typeface="DengXian" panose="02010600030101010101" pitchFamily="2" charset="-122"/>
              <a:cs typeface="Times New Roman" panose="02020603050405020304" pitchFamily="18" charset="0"/>
            </a:endParaRPr>
          </a:p>
          <a:p>
            <a:pPr marL="0" indent="0">
              <a:buNone/>
            </a:pPr>
            <a:r>
              <a:rPr lang="en-US" sz="1200" dirty="0"/>
              <a:t> </a:t>
            </a:r>
          </a:p>
        </p:txBody>
      </p:sp>
    </p:spTree>
    <p:extLst>
      <p:ext uri="{BB962C8B-B14F-4D97-AF65-F5344CB8AC3E}">
        <p14:creationId xmlns:p14="http://schemas.microsoft.com/office/powerpoint/2010/main" val="4048649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F8F59-79C5-F12F-A0AF-E805AB92343B}"/>
              </a:ext>
            </a:extLst>
          </p:cNvPr>
          <p:cNvSpPr>
            <a:spLocks noGrp="1"/>
          </p:cNvSpPr>
          <p:nvPr>
            <p:ph type="title"/>
          </p:nvPr>
        </p:nvSpPr>
        <p:spPr>
          <a:xfrm>
            <a:off x="838200" y="365126"/>
            <a:ext cx="10515600" cy="598940"/>
          </a:xfrm>
        </p:spPr>
        <p:txBody>
          <a:bodyPr>
            <a:normAutofit/>
          </a:bodyPr>
          <a:lstStyle/>
          <a:p>
            <a:pPr algn="ctr"/>
            <a:r>
              <a:rPr lang="en-US" sz="2800" dirty="0">
                <a:solidFill>
                  <a:schemeClr val="accent1"/>
                </a:solidFill>
                <a:latin typeface="Garamond" panose="02020404030301010803" pitchFamily="18" charset="0"/>
              </a:rPr>
              <a:t>Nuclear-capable B-52s to Tindal – strategic and compliance implications</a:t>
            </a:r>
          </a:p>
        </p:txBody>
      </p:sp>
      <p:sp>
        <p:nvSpPr>
          <p:cNvPr id="3" name="Content Placeholder 2">
            <a:extLst>
              <a:ext uri="{FF2B5EF4-FFF2-40B4-BE49-F238E27FC236}">
                <a16:creationId xmlns:a16="http://schemas.microsoft.com/office/drawing/2014/main" id="{4470BC4E-CBC7-D9E2-CDF7-FDFB79B16A0E}"/>
              </a:ext>
            </a:extLst>
          </p:cNvPr>
          <p:cNvSpPr>
            <a:spLocks noGrp="1"/>
          </p:cNvSpPr>
          <p:nvPr>
            <p:ph idx="1"/>
          </p:nvPr>
        </p:nvSpPr>
        <p:spPr>
          <a:xfrm>
            <a:off x="838199" y="1128939"/>
            <a:ext cx="10700657" cy="5511347"/>
          </a:xfrm>
        </p:spPr>
        <p:txBody>
          <a:bodyPr>
            <a:noAutofit/>
          </a:bodyPr>
          <a:lstStyle/>
          <a:p>
            <a:r>
              <a:rPr lang="en-US" sz="1800" b="1" kern="100" dirty="0">
                <a:effectLst/>
                <a:latin typeface="Garamond" panose="02020404030301010803" pitchFamily="18" charset="0"/>
                <a:ea typeface="DengXian" panose="02010600030101010101" pitchFamily="2" charset="-122"/>
                <a:cs typeface="Calibri" panose="020F0502020204030204" pitchFamily="34" charset="0"/>
              </a:rPr>
              <a:t>Nuclear-capable B-52H aircraft can be armed with up to 20 AGM-86B Air-Launched Cruise Missiles, each of which carries a W80-1 nuclear warhead, with a low to intermediate variable yield of 5 to 150 kilotons</a:t>
            </a:r>
            <a:r>
              <a:rPr lang="en-US" sz="1800" kern="100" dirty="0">
                <a:effectLst/>
                <a:latin typeface="Garamond" panose="02020404030301010803" pitchFamily="18" charset="0"/>
                <a:ea typeface="DengXian" panose="02010600030101010101" pitchFamily="2" charset="-122"/>
                <a:cs typeface="Calibri" panose="020F0502020204030204" pitchFamily="34" charset="0"/>
              </a:rPr>
              <a:t>. </a:t>
            </a:r>
          </a:p>
          <a:p>
            <a:r>
              <a:rPr lang="en-US" sz="1800" dirty="0">
                <a:latin typeface="Garamond" panose="02020404030301010803" pitchFamily="18" charset="0"/>
              </a:rPr>
              <a:t>Important strategic drive to host US bomber base less vulnerable to Chinese attack than Guam and Diego Garcia</a:t>
            </a:r>
          </a:p>
          <a:p>
            <a:r>
              <a:rPr lang="en-US" sz="1800" b="1" dirty="0">
                <a:latin typeface="Garamond" panose="02020404030301010803" pitchFamily="18" charset="0"/>
              </a:rPr>
              <a:t>Co-development of infrastructure with Australia</a:t>
            </a:r>
            <a:r>
              <a:rPr lang="en-US" sz="1800" dirty="0">
                <a:latin typeface="Garamond" panose="02020404030301010803" pitchFamily="18" charset="0"/>
              </a:rPr>
              <a:t>, which will supply more refueling tankers, fighter protection, and airborne early warning and control aircraft for B-52 operations</a:t>
            </a:r>
          </a:p>
          <a:p>
            <a:r>
              <a:rPr lang="en-US" sz="1800" b="1" dirty="0">
                <a:latin typeface="Garamond" panose="02020404030301010803" pitchFamily="18" charset="0"/>
              </a:rPr>
              <a:t>Australian agreement to ‘shared deterrence’ doctrine and operations, and Australian commentators applaud the B-52 deployment as giving Australia ‘agency’ and ‘sovereignty’, and rejecting ‘artificial’ distinction between conventional and nuclear weapons</a:t>
            </a:r>
          </a:p>
          <a:p>
            <a:r>
              <a:rPr lang="en-US" sz="1800" b="1" dirty="0">
                <a:latin typeface="Garamond" panose="02020404030301010803" pitchFamily="18" charset="0"/>
              </a:rPr>
              <a:t>Important contrast to the Fraser government’s 1981 agreement </a:t>
            </a:r>
            <a:r>
              <a:rPr lang="en-US" sz="1800" dirty="0">
                <a:latin typeface="Garamond" panose="02020404030301010803" pitchFamily="18" charset="0"/>
              </a:rPr>
              <a:t>to allow B-52 training overflights and staging through RAAF Base Darwin on the basis that:</a:t>
            </a:r>
          </a:p>
          <a:p>
            <a:pPr lvl="1"/>
            <a:r>
              <a:rPr lang="en-AU" sz="1800" dirty="0">
                <a:effectLst/>
                <a:latin typeface="Garamond" panose="02020404030301010803" pitchFamily="18" charset="0"/>
                <a:ea typeface="DengXian" panose="02010600030101010101" pitchFamily="2" charset="-122"/>
                <a:cs typeface="Calibri" panose="020F0502020204030204" pitchFamily="34" charset="0"/>
              </a:rPr>
              <a:t>No B-52s over Australia would be armed, nuclear or otherwise</a:t>
            </a:r>
          </a:p>
          <a:p>
            <a:pPr lvl="1"/>
            <a:r>
              <a:rPr lang="en-AU" sz="1800" dirty="0">
                <a:effectLst/>
                <a:latin typeface="Garamond" panose="02020404030301010803" pitchFamily="18" charset="0"/>
                <a:ea typeface="DengXian" panose="02010600030101010101" pitchFamily="2" charset="-122"/>
                <a:cs typeface="Calibri" panose="020F0502020204030204" pitchFamily="34" charset="0"/>
              </a:rPr>
              <a:t>Australia ‘has a firm policy that aircraft carrying nuclear weapons will not be allowed to fly over or stage through Australia without its prior knowledge and agreement’ </a:t>
            </a:r>
          </a:p>
          <a:p>
            <a:pPr lvl="1"/>
            <a:r>
              <a:rPr lang="en-AU" sz="1800" dirty="0">
                <a:effectLst/>
                <a:latin typeface="Garamond" panose="02020404030301010803" pitchFamily="18" charset="0"/>
                <a:ea typeface="DengXian" panose="02010600030101010101" pitchFamily="2" charset="-122"/>
                <a:cs typeface="Calibri" panose="020F0502020204030204" pitchFamily="34" charset="0"/>
              </a:rPr>
              <a:t>Specified ‘a need to know...whether nuclear weapons are being carried’ as a precondition to approving any new agreement in B-52 operations </a:t>
            </a:r>
          </a:p>
          <a:p>
            <a:r>
              <a:rPr lang="en-AU" sz="1800" b="1" dirty="0">
                <a:latin typeface="Garamond" panose="02020404030301010803" pitchFamily="18" charset="0"/>
                <a:ea typeface="DengXian" panose="02010600030101010101" pitchFamily="2" charset="-122"/>
                <a:cs typeface="Calibri" panose="020F0502020204030204" pitchFamily="34" charset="0"/>
              </a:rPr>
              <a:t>The solutions: reject US ‘neither confirm nor deny’ doctrine (militarily useless), and remove the section in the Australian enabling act for the Treaty of Rarotonga that permits nuclear-armed aircraft to enter.</a:t>
            </a:r>
            <a:endParaRPr lang="en-US" sz="1800" b="1" dirty="0">
              <a:latin typeface="Garamond" panose="02020404030301010803" pitchFamily="18" charset="0"/>
            </a:endParaRPr>
          </a:p>
        </p:txBody>
      </p:sp>
    </p:spTree>
    <p:extLst>
      <p:ext uri="{BB962C8B-B14F-4D97-AF65-F5344CB8AC3E}">
        <p14:creationId xmlns:p14="http://schemas.microsoft.com/office/powerpoint/2010/main" val="1580145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EC6E7-82CC-D14F-864C-286E2CD6EDF3}"/>
              </a:ext>
            </a:extLst>
          </p:cNvPr>
          <p:cNvSpPr>
            <a:spLocks noGrp="1"/>
          </p:cNvSpPr>
          <p:nvPr>
            <p:ph type="title"/>
          </p:nvPr>
        </p:nvSpPr>
        <p:spPr>
          <a:xfrm>
            <a:off x="838200" y="365126"/>
            <a:ext cx="10515600" cy="1032160"/>
          </a:xfrm>
        </p:spPr>
        <p:txBody>
          <a:bodyPr>
            <a:normAutofit/>
          </a:bodyPr>
          <a:lstStyle/>
          <a:p>
            <a:pPr algn="ctr"/>
            <a:r>
              <a:rPr lang="en-US" sz="2800" dirty="0">
                <a:solidFill>
                  <a:schemeClr val="accent1"/>
                </a:solidFill>
                <a:latin typeface="Garamond" panose="02020404030301010803" pitchFamily="18" charset="0"/>
              </a:rPr>
              <a:t>For detailed documentation and argument relevant to this presentation </a:t>
            </a:r>
            <a:br>
              <a:rPr lang="en-US" sz="2800" dirty="0">
                <a:solidFill>
                  <a:schemeClr val="accent1"/>
                </a:solidFill>
                <a:latin typeface="Garamond" panose="02020404030301010803" pitchFamily="18" charset="0"/>
              </a:rPr>
            </a:br>
            <a:r>
              <a:rPr lang="en-US" sz="2800" dirty="0">
                <a:solidFill>
                  <a:schemeClr val="accent1"/>
                </a:solidFill>
                <a:latin typeface="Garamond" panose="02020404030301010803" pitchFamily="18" charset="0"/>
              </a:rPr>
              <a:t>see RT papers </a:t>
            </a:r>
            <a:r>
              <a:rPr lang="en-US" sz="2800" dirty="0">
                <a:solidFill>
                  <a:schemeClr val="accent1"/>
                </a:solidFill>
                <a:latin typeface="Garamond" panose="02020404030301010803" pitchFamily="18" charset="0"/>
                <a:hlinkClick r:id="rId2">
                  <a:extLst>
                    <a:ext uri="{A12FA001-AC4F-418D-AE19-62706E023703}">
                      <ahyp:hlinkClr xmlns:ahyp="http://schemas.microsoft.com/office/drawing/2018/hyperlinkcolor" val="tx"/>
                    </a:ext>
                  </a:extLst>
                </a:hlinkClick>
              </a:rPr>
              <a:t>here</a:t>
            </a:r>
            <a:endParaRPr lang="en-US" sz="2800" i="1" dirty="0">
              <a:solidFill>
                <a:schemeClr val="accent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D2B7F4C7-8D40-EA4B-AB47-E266A3C8764E}"/>
              </a:ext>
            </a:extLst>
          </p:cNvPr>
          <p:cNvSpPr>
            <a:spLocks noGrp="1"/>
          </p:cNvSpPr>
          <p:nvPr>
            <p:ph idx="1"/>
          </p:nvPr>
        </p:nvSpPr>
        <p:spPr>
          <a:xfrm>
            <a:off x="1121779" y="1397286"/>
            <a:ext cx="9948442" cy="4959064"/>
          </a:xfrm>
        </p:spPr>
        <p:txBody>
          <a:bodyPr>
            <a:noAutofit/>
          </a:bodyPr>
          <a:lstStyle/>
          <a:p>
            <a:r>
              <a:rPr lang="en-AU" sz="2000" dirty="0">
                <a:latin typeface="Garamond" panose="02020404030301010803" pitchFamily="18" charset="0"/>
              </a:rPr>
              <a:t>‘</a:t>
            </a:r>
            <a:r>
              <a:rPr lang="en-AU" sz="2000" dirty="0">
                <a:latin typeface="Garamond" panose="02020404030301010803" pitchFamily="18" charset="0"/>
                <a:hlinkClick r:id="rId3"/>
              </a:rPr>
              <a:t>Imagining the Possible: Asia-Pacific Prospects for the Nuclear Ban Treaty</a:t>
            </a:r>
            <a:r>
              <a:rPr lang="en-AU" sz="2000" dirty="0">
                <a:latin typeface="Garamond" panose="02020404030301010803" pitchFamily="18" charset="0"/>
              </a:rPr>
              <a:t>‘, </a:t>
            </a:r>
            <a:r>
              <a:rPr lang="en-AU" sz="2000" i="1" dirty="0" err="1">
                <a:latin typeface="Garamond" panose="02020404030301010803" pitchFamily="18" charset="0"/>
              </a:rPr>
              <a:t>GlobalAsia</a:t>
            </a:r>
            <a:r>
              <a:rPr lang="en-AU" sz="2000" dirty="0">
                <a:latin typeface="Garamond" panose="02020404030301010803" pitchFamily="18" charset="0"/>
              </a:rPr>
              <a:t>, Vol.16 No. 2, (June 2021), pp. 48-51.</a:t>
            </a:r>
          </a:p>
          <a:p>
            <a:r>
              <a:rPr lang="en-AU" sz="2000" dirty="0">
                <a:latin typeface="Garamond" panose="02020404030301010803" pitchFamily="18" charset="0"/>
              </a:rPr>
              <a:t>‘</a:t>
            </a:r>
            <a:r>
              <a:rPr lang="en-AU" sz="2000" dirty="0">
                <a:latin typeface="Garamond" panose="02020404030301010803" pitchFamily="18" charset="0"/>
                <a:hlinkClick r:id="rId4"/>
              </a:rPr>
              <a:t>Hope Becomes Law: The Treaty on the Prohibition of Nuclear Weapons in the Asia-Pacific Region</a:t>
            </a:r>
            <a:r>
              <a:rPr lang="en-AU" sz="2000" dirty="0">
                <a:latin typeface="Garamond" panose="02020404030301010803" pitchFamily="18" charset="0"/>
              </a:rPr>
              <a:t>‘, </a:t>
            </a:r>
            <a:r>
              <a:rPr lang="en-AU" sz="2000" i="1" dirty="0">
                <a:latin typeface="Garamond" panose="02020404030301010803" pitchFamily="18" charset="0"/>
              </a:rPr>
              <a:t>Journal for Peace and Nuclear Disarmament</a:t>
            </a:r>
            <a:r>
              <a:rPr lang="en-AU" sz="2000" dirty="0">
                <a:latin typeface="Garamond" panose="02020404030301010803" pitchFamily="18" charset="0"/>
              </a:rPr>
              <a:t>, Vol. 4, (2021), </a:t>
            </a:r>
            <a:r>
              <a:rPr lang="en-AU" sz="2000" dirty="0">
                <a:latin typeface="Garamond" panose="02020404030301010803" pitchFamily="18" charset="0"/>
                <a:hlinkClick r:id="rId5"/>
              </a:rPr>
              <a:t>Supplement 1</a:t>
            </a:r>
            <a:r>
              <a:rPr lang="en-AU" sz="2000" dirty="0">
                <a:latin typeface="Garamond" panose="02020404030301010803" pitchFamily="18" charset="0"/>
              </a:rPr>
              <a:t>, pp. 234-275, DOI: 10.1080/25751654.2021.1908736</a:t>
            </a:r>
          </a:p>
          <a:p>
            <a:r>
              <a:rPr lang="en-AU" sz="2000" i="1" dirty="0">
                <a:latin typeface="Garamond" panose="02020404030301010803" pitchFamily="18" charset="0"/>
                <a:hlinkClick r:id="rId6"/>
              </a:rPr>
              <a:t>Hiding from the light: The establishment of the Joint Australia-United States Relay Ground Station at Pine Gap</a:t>
            </a:r>
            <a:r>
              <a:rPr lang="en-AU" sz="2000" dirty="0">
                <a:latin typeface="Garamond" panose="02020404030301010803" pitchFamily="18" charset="0"/>
              </a:rPr>
              <a:t>, Special Report, Nautilus Institute for Security and Sustainability, 2 November 2019</a:t>
            </a:r>
          </a:p>
          <a:p>
            <a:r>
              <a:rPr lang="en-AU" sz="2000" dirty="0">
                <a:latin typeface="Garamond" panose="02020404030301010803" pitchFamily="18" charset="0"/>
              </a:rPr>
              <a:t>‘An Australian pathway through Pine Gap to the nuclear ban treaty’, </a:t>
            </a:r>
            <a:r>
              <a:rPr lang="en-AU" sz="2000" i="1" dirty="0">
                <a:latin typeface="Garamond" panose="02020404030301010803" pitchFamily="18" charset="0"/>
                <a:hlinkClick r:id="rId7"/>
              </a:rPr>
              <a:t>Pearls &amp; Irritations</a:t>
            </a:r>
            <a:r>
              <a:rPr lang="en-AU" sz="2000" dirty="0">
                <a:latin typeface="Garamond" panose="02020404030301010803" pitchFamily="18" charset="0"/>
              </a:rPr>
              <a:t>, 5 August 2019; </a:t>
            </a:r>
            <a:r>
              <a:rPr lang="en-AU" sz="2000" i="1" dirty="0">
                <a:latin typeface="Garamond" panose="02020404030301010803" pitchFamily="18" charset="0"/>
                <a:hlinkClick r:id="rId8"/>
              </a:rPr>
              <a:t>Alice Springs News</a:t>
            </a:r>
            <a:r>
              <a:rPr lang="en-AU" sz="2000" dirty="0">
                <a:latin typeface="Garamond" panose="02020404030301010803" pitchFamily="18" charset="0"/>
              </a:rPr>
              <a:t>, 6 August 2019; [</a:t>
            </a:r>
            <a:r>
              <a:rPr lang="en-AU" sz="2000" dirty="0">
                <a:latin typeface="Garamond" panose="02020404030301010803" pitchFamily="18" charset="0"/>
                <a:hlinkClick r:id="rId9"/>
              </a:rPr>
              <a:t>extended and footnoted version</a:t>
            </a:r>
            <a:r>
              <a:rPr lang="en-AU" sz="2000" dirty="0">
                <a:latin typeface="Garamond" panose="02020404030301010803" pitchFamily="18" charset="0"/>
              </a:rPr>
              <a:t> here].</a:t>
            </a:r>
          </a:p>
          <a:p>
            <a:r>
              <a:rPr lang="en-AU" sz="2000" dirty="0">
                <a:latin typeface="Garamond" panose="02020404030301010803" pitchFamily="18" charset="0"/>
              </a:rPr>
              <a:t>‘Ti</a:t>
            </a:r>
            <a:r>
              <a:rPr lang="en-AU" sz="2000" dirty="0">
                <a:latin typeface="Garamond" panose="02020404030301010803" pitchFamily="18" charset="0"/>
                <a:hlinkClick r:id="rId10"/>
              </a:rPr>
              <a:t>ghtly Bound: Australia’s Alliance-Dependent Militarization’</a:t>
            </a:r>
            <a:r>
              <a:rPr lang="en-AU" sz="2000" dirty="0">
                <a:latin typeface="Garamond" panose="02020404030301010803" pitchFamily="18" charset="0"/>
              </a:rPr>
              <a:t>, </a:t>
            </a:r>
            <a:r>
              <a:rPr lang="en-AU" sz="2000" i="1" dirty="0">
                <a:latin typeface="Garamond" panose="02020404030301010803" pitchFamily="18" charset="0"/>
                <a:hlinkClick r:id="rId11"/>
              </a:rPr>
              <a:t>Global Asia</a:t>
            </a:r>
            <a:r>
              <a:rPr lang="en-AU" sz="2000" dirty="0">
                <a:latin typeface="Garamond" panose="02020404030301010803" pitchFamily="18" charset="0"/>
              </a:rPr>
              <a:t>, Spring 2018, Vol.13 No.1; extended and documented version: ‘</a:t>
            </a:r>
            <a:r>
              <a:rPr lang="en-AU" sz="2000" dirty="0">
                <a:latin typeface="Garamond" panose="02020404030301010803" pitchFamily="18" charset="0"/>
                <a:hlinkClick r:id="rId12"/>
              </a:rPr>
              <a:t>Tightly Bound: The United States and Australia’s Alliance-Dependent Militarization</a:t>
            </a:r>
            <a:r>
              <a:rPr lang="en-AU" sz="2000" dirty="0">
                <a:latin typeface="Garamond" panose="02020404030301010803" pitchFamily="18" charset="0"/>
              </a:rPr>
              <a:t>‘, </a:t>
            </a:r>
            <a:r>
              <a:rPr lang="en-AU" sz="2000" i="1" dirty="0">
                <a:latin typeface="Garamond" panose="02020404030301010803" pitchFamily="18" charset="0"/>
              </a:rPr>
              <a:t>Asia-Pacific Journal</a:t>
            </a:r>
            <a:r>
              <a:rPr lang="en-AU" sz="2000" dirty="0">
                <a:latin typeface="Garamond" panose="02020404030301010803" pitchFamily="18" charset="0"/>
              </a:rPr>
              <a:t>, Volume 16, Issue 11, Number 2 (31 May 2018)</a:t>
            </a:r>
          </a:p>
          <a:p>
            <a:r>
              <a:rPr lang="en-AU" sz="2000" dirty="0">
                <a:latin typeface="Garamond" panose="02020404030301010803" pitchFamily="18" charset="0"/>
              </a:rPr>
              <a:t>‘WikiLeaks, Australia and empire’, in Felicity Ruby and Peter </a:t>
            </a:r>
            <a:r>
              <a:rPr lang="en-AU" sz="2000" dirty="0" err="1">
                <a:latin typeface="Garamond" panose="02020404030301010803" pitchFamily="18" charset="0"/>
              </a:rPr>
              <a:t>Cronau</a:t>
            </a:r>
            <a:r>
              <a:rPr lang="en-AU" sz="2000" dirty="0">
                <a:latin typeface="Garamond" panose="02020404030301010803" pitchFamily="18" charset="0"/>
              </a:rPr>
              <a:t>, (eds.), </a:t>
            </a:r>
            <a:r>
              <a:rPr lang="en-AU" sz="2000" i="1" dirty="0">
                <a:latin typeface="Garamond" panose="02020404030301010803" pitchFamily="18" charset="0"/>
                <a:hlinkClick r:id="rId13"/>
              </a:rPr>
              <a:t>A Secret Australia: Revealed by the WikiLeaks Exposés</a:t>
            </a:r>
            <a:r>
              <a:rPr lang="en-AU" sz="2000" dirty="0">
                <a:latin typeface="Garamond" panose="02020404030301010803" pitchFamily="18" charset="0"/>
              </a:rPr>
              <a:t>, Monash University Publishing, 2020.</a:t>
            </a:r>
          </a:p>
        </p:txBody>
      </p:sp>
      <p:sp>
        <p:nvSpPr>
          <p:cNvPr id="4" name="Slide Number Placeholder 3">
            <a:extLst>
              <a:ext uri="{FF2B5EF4-FFF2-40B4-BE49-F238E27FC236}">
                <a16:creationId xmlns:a16="http://schemas.microsoft.com/office/drawing/2014/main" id="{45B92577-01DF-BB41-ABAE-299109EBB9DF}"/>
              </a:ext>
            </a:extLst>
          </p:cNvPr>
          <p:cNvSpPr>
            <a:spLocks noGrp="1"/>
          </p:cNvSpPr>
          <p:nvPr>
            <p:ph type="sldNum" sz="quarter" idx="12"/>
          </p:nvPr>
        </p:nvSpPr>
        <p:spPr/>
        <p:txBody>
          <a:bodyPr/>
          <a:lstStyle/>
          <a:p>
            <a:fld id="{8B6A2F81-4DC3-0449-80C2-2D6803C98CE0}" type="slidenum">
              <a:rPr lang="en-US" sz="1800" smtClean="0"/>
              <a:t>14</a:t>
            </a:fld>
            <a:endParaRPr lang="en-US" sz="1800" dirty="0"/>
          </a:p>
        </p:txBody>
      </p:sp>
    </p:spTree>
    <p:extLst>
      <p:ext uri="{BB962C8B-B14F-4D97-AF65-F5344CB8AC3E}">
        <p14:creationId xmlns:p14="http://schemas.microsoft.com/office/powerpoint/2010/main" val="361304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E6D41-375C-9793-DD0C-7E0234AEFFBB}"/>
              </a:ext>
            </a:extLst>
          </p:cNvPr>
          <p:cNvSpPr>
            <a:spLocks noGrp="1"/>
          </p:cNvSpPr>
          <p:nvPr>
            <p:ph type="title"/>
          </p:nvPr>
        </p:nvSpPr>
        <p:spPr/>
        <p:txBody>
          <a:bodyPr/>
          <a:lstStyle/>
          <a:p>
            <a:r>
              <a:rPr lang="en-US" dirty="0"/>
              <a:t>Extras</a:t>
            </a:r>
          </a:p>
        </p:txBody>
      </p:sp>
      <p:sp>
        <p:nvSpPr>
          <p:cNvPr id="3" name="Content Placeholder 2">
            <a:extLst>
              <a:ext uri="{FF2B5EF4-FFF2-40B4-BE49-F238E27FC236}">
                <a16:creationId xmlns:a16="http://schemas.microsoft.com/office/drawing/2014/main" id="{6AA8E08E-3D83-28D8-7FA8-886584AE1F0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5956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415A49-E7AA-4B43-AF30-372F00B9C2F0}"/>
              </a:ext>
            </a:extLst>
          </p:cNvPr>
          <p:cNvSpPr>
            <a:spLocks noGrp="1"/>
          </p:cNvSpPr>
          <p:nvPr>
            <p:ph type="title"/>
          </p:nvPr>
        </p:nvSpPr>
        <p:spPr>
          <a:xfrm>
            <a:off x="838200" y="365126"/>
            <a:ext cx="10515600" cy="765032"/>
          </a:xfrm>
        </p:spPr>
        <p:txBody>
          <a:bodyPr>
            <a:normAutofit/>
          </a:bodyPr>
          <a:lstStyle/>
          <a:p>
            <a:r>
              <a:rPr lang="en-US" sz="2800" dirty="0"/>
              <a:t>Compliance with the TPNW: the future of the joint facilities?</a:t>
            </a:r>
          </a:p>
        </p:txBody>
      </p:sp>
      <p:sp>
        <p:nvSpPr>
          <p:cNvPr id="5" name="Content Placeholder 4">
            <a:extLst>
              <a:ext uri="{FF2B5EF4-FFF2-40B4-BE49-F238E27FC236}">
                <a16:creationId xmlns:a16="http://schemas.microsoft.com/office/drawing/2014/main" id="{39355ED9-A9F7-314A-AEB1-DD543BB659E9}"/>
              </a:ext>
            </a:extLst>
          </p:cNvPr>
          <p:cNvSpPr>
            <a:spLocks noGrp="1"/>
          </p:cNvSpPr>
          <p:nvPr>
            <p:ph idx="1"/>
          </p:nvPr>
        </p:nvSpPr>
        <p:spPr>
          <a:xfrm>
            <a:off x="838199" y="1130158"/>
            <a:ext cx="10699679" cy="5362716"/>
          </a:xfrm>
        </p:spPr>
        <p:txBody>
          <a:bodyPr>
            <a:noAutofit/>
          </a:bodyPr>
          <a:lstStyle/>
          <a:p>
            <a:pPr marL="0" indent="0">
              <a:buNone/>
            </a:pPr>
            <a:r>
              <a:rPr lang="en-US" sz="1800" b="1" dirty="0">
                <a:latin typeface="+mj-lt"/>
              </a:rPr>
              <a:t>On May 31</a:t>
            </a:r>
            <a:r>
              <a:rPr lang="en-US" sz="1800" b="1" baseline="30000" dirty="0">
                <a:latin typeface="+mj-lt"/>
              </a:rPr>
              <a:t>st</a:t>
            </a:r>
            <a:r>
              <a:rPr lang="en-US" sz="1800" b="1" dirty="0">
                <a:latin typeface="+mj-lt"/>
              </a:rPr>
              <a:t>, 2018, Richard Sadleir, a DFAT assistant secretary t</a:t>
            </a:r>
            <a:r>
              <a:rPr lang="en-US" sz="1800" b="1" u="sng" dirty="0">
                <a:latin typeface="+mj-lt"/>
                <a:hlinkClick r:id="rId2"/>
              </a:rPr>
              <a:t>old a Senate estimates hearing</a:t>
            </a:r>
            <a:r>
              <a:rPr lang="en-US" sz="1800" b="1" dirty="0">
                <a:latin typeface="+mj-lt"/>
              </a:rPr>
              <a:t> that </a:t>
            </a:r>
            <a:r>
              <a:rPr lang="en-US" sz="1800" dirty="0">
                <a:highlight>
                  <a:srgbClr val="FFFF00"/>
                </a:highlight>
                <a:latin typeface="+mj-lt"/>
              </a:rPr>
              <a:t>joining the treaty would be ‘impossible’, because the nuclear elements of activities at the ‘joint facilities’ are now too densely interwoven with the non-nuclear elements that they cannot be separated. </a:t>
            </a:r>
            <a:endParaRPr lang="en-AU" sz="1800" dirty="0">
              <a:highlight>
                <a:srgbClr val="FFFF00"/>
              </a:highlight>
              <a:latin typeface="+mj-lt"/>
            </a:endParaRPr>
          </a:p>
          <a:p>
            <a:pPr marL="0" indent="0">
              <a:buNone/>
            </a:pPr>
            <a:r>
              <a:rPr lang="en-US" sz="1800" b="1" dirty="0">
                <a:latin typeface="+mj-lt"/>
              </a:rPr>
              <a:t>The joint facilities – a.k.a. Australia-located elements of the U.S. globally distributed systems of nuclear command, control and intelligence – </a:t>
            </a:r>
            <a:r>
              <a:rPr lang="en-US" sz="1800" b="1" dirty="0">
                <a:highlight>
                  <a:srgbClr val="FFFF00"/>
                </a:highlight>
                <a:latin typeface="+mj-lt"/>
              </a:rPr>
              <a:t>are, Sadleir, argued, made up of ‘many separate interlocking structures, understandings, agreements and joint activities and facilities’ that are ‘incompatible’ with the treaty’, and that it is ‘impossible, not practical, for Australia to restrict roles under the alliance to non-nuclear missions.’ </a:t>
            </a:r>
            <a:endParaRPr lang="en-AU" sz="1800" b="1" dirty="0">
              <a:highlight>
                <a:srgbClr val="FFFF00"/>
              </a:highlight>
              <a:latin typeface="+mj-lt"/>
            </a:endParaRPr>
          </a:p>
          <a:p>
            <a:pPr marL="0" indent="0">
              <a:buNone/>
            </a:pPr>
            <a:r>
              <a:rPr lang="en-US" sz="1800" dirty="0">
                <a:latin typeface="+mj-lt"/>
              </a:rPr>
              <a:t>Sadleir gave </a:t>
            </a:r>
            <a:r>
              <a:rPr lang="en-US" sz="1800" dirty="0">
                <a:highlight>
                  <a:srgbClr val="FFFF00"/>
                </a:highlight>
                <a:latin typeface="+mj-lt"/>
              </a:rPr>
              <a:t>two examples </a:t>
            </a:r>
            <a:r>
              <a:rPr lang="en-US" sz="1800" dirty="0">
                <a:latin typeface="+mj-lt"/>
              </a:rPr>
              <a:t>of joint facilities incompatible with the treaty, where the nuclear-related functions could not be separated from ‘non-nuclear missions’, both near Alice Springs: </a:t>
            </a:r>
          </a:p>
          <a:p>
            <a:r>
              <a:rPr lang="en-US" sz="1800" dirty="0">
                <a:latin typeface="+mj-lt"/>
              </a:rPr>
              <a:t>the </a:t>
            </a:r>
            <a:r>
              <a:rPr lang="en-US" sz="1800" b="1" dirty="0">
                <a:latin typeface="+mj-lt"/>
              </a:rPr>
              <a:t>Joint Defence Facility Pine Gap</a:t>
            </a:r>
            <a:r>
              <a:rPr lang="en-US" sz="1800" dirty="0">
                <a:latin typeface="+mj-lt"/>
              </a:rPr>
              <a:t>; and</a:t>
            </a:r>
          </a:p>
          <a:p>
            <a:r>
              <a:rPr lang="en-US" sz="1800" dirty="0">
                <a:latin typeface="+mj-lt"/>
              </a:rPr>
              <a:t>the </a:t>
            </a:r>
            <a:r>
              <a:rPr lang="en-US" sz="1800" b="1" dirty="0">
                <a:latin typeface="+mj-lt"/>
              </a:rPr>
              <a:t>Joint Geological and Geophysical Research Station </a:t>
            </a:r>
          </a:p>
          <a:p>
            <a:pPr marL="0" indent="0">
              <a:buNone/>
            </a:pPr>
            <a:r>
              <a:rPr lang="en-US" sz="1800" dirty="0">
                <a:latin typeface="+mj-lt"/>
              </a:rPr>
              <a:t>Sadleir did not mention a third joint facility, the </a:t>
            </a:r>
            <a:r>
              <a:rPr lang="en-US" sz="1800" b="1" dirty="0">
                <a:latin typeface="+mj-lt"/>
              </a:rPr>
              <a:t>Harold E Holt Naval Communications Station at North West Cape </a:t>
            </a:r>
            <a:r>
              <a:rPr lang="en-US" sz="1800" dirty="0">
                <a:latin typeface="+mj-lt"/>
              </a:rPr>
              <a:t>in Western Australia, with an important role in U.S. nuclear command and control undoubtedly not compatible with the prohibition on assistance to nuclear weapons operations. </a:t>
            </a:r>
          </a:p>
          <a:p>
            <a:pPr marL="457200" lvl="1" indent="0">
              <a:buNone/>
            </a:pPr>
            <a:r>
              <a:rPr lang="en-GB" sz="1400" dirty="0">
                <a:latin typeface="+mj-lt"/>
              </a:rPr>
              <a:t>Source: Statement by DFAT Assistant Secretary Richard </a:t>
            </a:r>
            <a:r>
              <a:rPr lang="en-US" sz="1400" dirty="0">
                <a:latin typeface="+mj-lt"/>
              </a:rPr>
              <a:t>Sadleir</a:t>
            </a:r>
            <a:r>
              <a:rPr lang="en-GB" sz="1400" dirty="0">
                <a:latin typeface="+mj-lt"/>
              </a:rPr>
              <a:t>, </a:t>
            </a:r>
            <a:r>
              <a:rPr lang="en-GB" sz="1400" u="sng" dirty="0">
                <a:latin typeface="+mj-lt"/>
                <a:hlinkClick r:id="rId2"/>
              </a:rPr>
              <a:t>Senate, Foreign Affairs, Defence and Trade Legislation Committee, Parliament of Australia, Estimates Hearing, (31 May 2018)</a:t>
            </a:r>
            <a:r>
              <a:rPr lang="en-GB" sz="1400" dirty="0">
                <a:latin typeface="+mj-lt"/>
              </a:rPr>
              <a:t>, page 215. See also the follow-up answer supplied by Senator Marise Payne, Minister for Foreign Affairs, </a:t>
            </a:r>
            <a:r>
              <a:rPr lang="en-US" sz="1400" dirty="0">
                <a:latin typeface="+mj-lt"/>
              </a:rPr>
              <a:t>Question on notice no. 11. Portfolio question number: 11. 2018-19 Budget estimates, Foreign Affairs, Defence and Trade Committee, Foreign Affairs and Trade Portfolio, File name: FADT Q0011_Answered 2018_07_13.</a:t>
            </a:r>
            <a:endParaRPr lang="en-AU" sz="1400" dirty="0">
              <a:latin typeface="+mj-lt"/>
            </a:endParaRPr>
          </a:p>
          <a:p>
            <a:pPr marL="0" indent="0">
              <a:buNone/>
            </a:pPr>
            <a:endParaRPr lang="en-US" sz="1800" dirty="0">
              <a:latin typeface="+mj-lt"/>
            </a:endParaRPr>
          </a:p>
        </p:txBody>
      </p:sp>
      <p:sp>
        <p:nvSpPr>
          <p:cNvPr id="2" name="Slide Number Placeholder 1">
            <a:extLst>
              <a:ext uri="{FF2B5EF4-FFF2-40B4-BE49-F238E27FC236}">
                <a16:creationId xmlns:a16="http://schemas.microsoft.com/office/drawing/2014/main" id="{B197F42F-FE73-AA40-9061-5BB7B7C2B8CE}"/>
              </a:ext>
            </a:extLst>
          </p:cNvPr>
          <p:cNvSpPr>
            <a:spLocks noGrp="1"/>
          </p:cNvSpPr>
          <p:nvPr>
            <p:ph type="sldNum" sz="quarter" idx="12"/>
          </p:nvPr>
        </p:nvSpPr>
        <p:spPr/>
        <p:txBody>
          <a:bodyPr/>
          <a:lstStyle/>
          <a:p>
            <a:fld id="{9F502262-76D5-A741-9B3A-87450BC6F45E}" type="slidenum">
              <a:rPr lang="en-US" smtClean="0"/>
              <a:t>16</a:t>
            </a:fld>
            <a:endParaRPr lang="en-US" dirty="0"/>
          </a:p>
        </p:txBody>
      </p:sp>
    </p:spTree>
    <p:extLst>
      <p:ext uri="{BB962C8B-B14F-4D97-AF65-F5344CB8AC3E}">
        <p14:creationId xmlns:p14="http://schemas.microsoft.com/office/powerpoint/2010/main" val="4247365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B96B-0E96-A140-AAA8-D67610715EAE}"/>
              </a:ext>
            </a:extLst>
          </p:cNvPr>
          <p:cNvSpPr>
            <a:spLocks noGrp="1"/>
          </p:cNvSpPr>
          <p:nvPr>
            <p:ph type="title"/>
          </p:nvPr>
        </p:nvSpPr>
        <p:spPr/>
        <p:txBody>
          <a:bodyPr>
            <a:noAutofit/>
          </a:bodyPr>
          <a:lstStyle/>
          <a:p>
            <a:r>
              <a:rPr lang="en-US" sz="2400" b="1" dirty="0">
                <a:solidFill>
                  <a:schemeClr val="accent1"/>
                </a:solidFill>
                <a:latin typeface="Garamond" panose="02020404030301010803" pitchFamily="18" charset="0"/>
              </a:rPr>
              <a:t>What is the Relay Ground Station’s nuclear targeting connection?</a:t>
            </a:r>
            <a:br>
              <a:rPr lang="en-US" sz="2400" b="1" dirty="0">
                <a:solidFill>
                  <a:schemeClr val="accent1"/>
                </a:solidFill>
                <a:latin typeface="Garamond" panose="02020404030301010803" pitchFamily="18" charset="0"/>
              </a:rPr>
            </a:br>
            <a:r>
              <a:rPr lang="en-US" sz="2400" b="1" dirty="0">
                <a:solidFill>
                  <a:schemeClr val="accent1"/>
                </a:solidFill>
                <a:latin typeface="Garamond" panose="02020404030301010803" pitchFamily="18" charset="0"/>
              </a:rPr>
              <a:t>Why does technological change mean the Relay Ground Station can be closed without damaging the US alliance? </a:t>
            </a:r>
            <a:endParaRPr lang="en-US" sz="2400" dirty="0">
              <a:solidFill>
                <a:schemeClr val="accent1"/>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5A4DF350-6576-5F4C-9746-DE75EA9F37CD}"/>
              </a:ext>
            </a:extLst>
          </p:cNvPr>
          <p:cNvSpPr>
            <a:spLocks noGrp="1"/>
          </p:cNvSpPr>
          <p:nvPr>
            <p:ph idx="1"/>
          </p:nvPr>
        </p:nvSpPr>
        <p:spPr>
          <a:xfrm>
            <a:off x="838200" y="1602499"/>
            <a:ext cx="10515600" cy="4753851"/>
          </a:xfrm>
        </p:spPr>
        <p:txBody>
          <a:bodyPr>
            <a:noAutofit/>
          </a:bodyPr>
          <a:lstStyle/>
          <a:p>
            <a:r>
              <a:rPr lang="en-GB" sz="1800" b="1" dirty="0">
                <a:latin typeface="Garamond" panose="02020404030301010803" pitchFamily="18" charset="0"/>
              </a:rPr>
              <a:t>The infrared detection satellites that provide early warning of an attack are also essential for US nuclear war fighting.  </a:t>
            </a:r>
            <a:endParaRPr lang="en-AU" sz="1800" b="1" dirty="0">
              <a:latin typeface="Garamond" panose="02020404030301010803" pitchFamily="18" charset="0"/>
            </a:endParaRPr>
          </a:p>
          <a:p>
            <a:pPr lvl="1"/>
            <a:r>
              <a:rPr lang="en-GB" sz="1800" dirty="0">
                <a:latin typeface="Garamond" panose="02020404030301010803" pitchFamily="18" charset="0"/>
              </a:rPr>
              <a:t>The same technology that detects the heat blooms of missile launches also indicates which known adversary nuclear missile sites are empty following firing, and which remain capable of firing. This is critical data for compiling the list of locations to target for a US retaliatory strike.</a:t>
            </a:r>
            <a:endParaRPr lang="en-US" sz="1800" dirty="0">
              <a:latin typeface="Garamond" panose="02020404030301010803" pitchFamily="18" charset="0"/>
            </a:endParaRPr>
          </a:p>
          <a:p>
            <a:r>
              <a:rPr lang="en-US" sz="1800" b="1" dirty="0">
                <a:latin typeface="Garamond" panose="02020404030301010803" pitchFamily="18" charset="0"/>
              </a:rPr>
              <a:t>the Relay Ground Station is technically redundant.</a:t>
            </a:r>
            <a:endParaRPr lang="en-AU" sz="1800" b="1" dirty="0">
              <a:latin typeface="Garamond" panose="02020404030301010803" pitchFamily="18" charset="0"/>
            </a:endParaRPr>
          </a:p>
          <a:p>
            <a:pPr lvl="1"/>
            <a:r>
              <a:rPr lang="en-US" sz="1800" dirty="0">
                <a:latin typeface="Garamond" panose="02020404030301010803" pitchFamily="18" charset="0"/>
              </a:rPr>
              <a:t>For almost half a century the US has been worried that intelligence satellite ground stations that provide command and control for satellites are highly vulnerable to nuclear missile attack - like Pine Gap. </a:t>
            </a:r>
            <a:endParaRPr lang="en-AU" sz="1800" dirty="0">
              <a:latin typeface="Garamond" panose="02020404030301010803" pitchFamily="18" charset="0"/>
            </a:endParaRPr>
          </a:p>
          <a:p>
            <a:pPr lvl="1"/>
            <a:r>
              <a:rPr lang="en-US" sz="1800" dirty="0">
                <a:latin typeface="Garamond" panose="02020404030301010803" pitchFamily="18" charset="0"/>
              </a:rPr>
              <a:t>US early warning satellites are now are built with multiple means of communicating with the Mission Control Station in the US, apart from Pine Gap’s ‘bent pipe’:</a:t>
            </a:r>
            <a:endParaRPr lang="en-AU" sz="1800" dirty="0">
              <a:latin typeface="Garamond" panose="02020404030301010803" pitchFamily="18" charset="0"/>
            </a:endParaRPr>
          </a:p>
          <a:p>
            <a:pPr lvl="2"/>
            <a:r>
              <a:rPr lang="en-US" sz="1800" dirty="0">
                <a:latin typeface="Garamond" panose="02020404030301010803" pitchFamily="18" charset="0"/>
              </a:rPr>
              <a:t>satellite-to-satellite crosslinks</a:t>
            </a:r>
            <a:endParaRPr lang="en-AU" sz="1800" dirty="0">
              <a:latin typeface="Garamond" panose="02020404030301010803" pitchFamily="18" charset="0"/>
            </a:endParaRPr>
          </a:p>
          <a:p>
            <a:pPr lvl="2"/>
            <a:r>
              <a:rPr lang="en-US" sz="1800" dirty="0">
                <a:latin typeface="Garamond" panose="02020404030301010803" pitchFamily="18" charset="0"/>
              </a:rPr>
              <a:t>satellite links to relay satellites</a:t>
            </a:r>
            <a:endParaRPr lang="en-AU" sz="1800" dirty="0">
              <a:latin typeface="Garamond" panose="02020404030301010803" pitchFamily="18" charset="0"/>
            </a:endParaRPr>
          </a:p>
          <a:p>
            <a:pPr lvl="2"/>
            <a:r>
              <a:rPr lang="en-US" sz="1800" dirty="0">
                <a:latin typeface="Garamond" panose="02020404030301010803" pitchFamily="18" charset="0"/>
              </a:rPr>
              <a:t>satellite links to mobile ground stations in US theatre commands</a:t>
            </a:r>
            <a:endParaRPr lang="en-GB" sz="1800" dirty="0">
              <a:latin typeface="Garamond" panose="02020404030301010803" pitchFamily="18" charset="0"/>
            </a:endParaRPr>
          </a:p>
          <a:p>
            <a:r>
              <a:rPr lang="en-US" sz="1800" b="1" dirty="0">
                <a:latin typeface="Garamond" panose="02020404030301010803" pitchFamily="18" charset="0"/>
              </a:rPr>
              <a:t>If the Australian government gave the United States notice – say five years – the Relay Ground Station could be closed without significant detriment to US national interests.</a:t>
            </a:r>
            <a:endParaRPr lang="en-AU" sz="1800" b="1" dirty="0">
              <a:latin typeface="Garamond" panose="02020404030301010803" pitchFamily="18" charset="0"/>
            </a:endParaRPr>
          </a:p>
          <a:p>
            <a:pPr lvl="1"/>
            <a:r>
              <a:rPr lang="en-US" sz="1800" b="1" dirty="0">
                <a:latin typeface="Garamond" panose="02020404030301010803" pitchFamily="18" charset="0"/>
              </a:rPr>
              <a:t>The rest of Pine Gap – the much larger signals intelligence facility – would remain untouched.</a:t>
            </a:r>
            <a:endParaRPr lang="en-AU" sz="1800" b="1" dirty="0">
              <a:latin typeface="Garamond" panose="02020404030301010803" pitchFamily="18" charset="0"/>
            </a:endParaRPr>
          </a:p>
          <a:p>
            <a:endParaRPr lang="en-US" sz="1800"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2618C3F1-1F50-C540-9C7E-6FB8BA7817FB}"/>
              </a:ext>
            </a:extLst>
          </p:cNvPr>
          <p:cNvSpPr>
            <a:spLocks noGrp="1"/>
          </p:cNvSpPr>
          <p:nvPr>
            <p:ph type="sldNum" sz="quarter" idx="12"/>
          </p:nvPr>
        </p:nvSpPr>
        <p:spPr/>
        <p:txBody>
          <a:bodyPr/>
          <a:lstStyle/>
          <a:p>
            <a:fld id="{9F502262-76D5-A741-9B3A-87450BC6F45E}" type="slidenum">
              <a:rPr lang="en-US" smtClean="0"/>
              <a:t>17</a:t>
            </a:fld>
            <a:endParaRPr lang="en-US"/>
          </a:p>
        </p:txBody>
      </p:sp>
    </p:spTree>
    <p:extLst>
      <p:ext uri="{BB962C8B-B14F-4D97-AF65-F5344CB8AC3E}">
        <p14:creationId xmlns:p14="http://schemas.microsoft.com/office/powerpoint/2010/main" val="1662661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DD2D-8D6B-CB4E-8931-9F27E754811C}"/>
              </a:ext>
            </a:extLst>
          </p:cNvPr>
          <p:cNvSpPr>
            <a:spLocks noGrp="1"/>
          </p:cNvSpPr>
          <p:nvPr>
            <p:ph type="title"/>
          </p:nvPr>
        </p:nvSpPr>
        <p:spPr>
          <a:xfrm>
            <a:off x="838200" y="365125"/>
            <a:ext cx="10515600" cy="686927"/>
          </a:xfrm>
        </p:spPr>
        <p:txBody>
          <a:bodyPr>
            <a:normAutofit/>
          </a:bodyPr>
          <a:lstStyle/>
          <a:p>
            <a:r>
              <a:rPr lang="en-US" sz="2800" dirty="0">
                <a:solidFill>
                  <a:schemeClr val="accent1"/>
                </a:solidFill>
                <a:latin typeface="Garamond" panose="02020404030301010803" pitchFamily="18" charset="0"/>
              </a:rPr>
              <a:t>Three bases, three different problems, three areas of doubt, three solutions</a:t>
            </a:r>
          </a:p>
        </p:txBody>
      </p:sp>
      <p:sp>
        <p:nvSpPr>
          <p:cNvPr id="3" name="Content Placeholder 2">
            <a:extLst>
              <a:ext uri="{FF2B5EF4-FFF2-40B4-BE49-F238E27FC236}">
                <a16:creationId xmlns:a16="http://schemas.microsoft.com/office/drawing/2014/main" id="{961CCFEF-A875-7F4F-B29A-AAD30786B4E3}"/>
              </a:ext>
            </a:extLst>
          </p:cNvPr>
          <p:cNvSpPr>
            <a:spLocks noGrp="1"/>
          </p:cNvSpPr>
          <p:nvPr>
            <p:ph idx="1"/>
          </p:nvPr>
        </p:nvSpPr>
        <p:spPr>
          <a:xfrm>
            <a:off x="645768" y="1035255"/>
            <a:ext cx="11176820" cy="5686220"/>
          </a:xfrm>
        </p:spPr>
        <p:txBody>
          <a:bodyPr>
            <a:noAutofit/>
          </a:bodyPr>
          <a:lstStyle/>
          <a:p>
            <a:r>
              <a:rPr lang="en-US" sz="1800" dirty="0">
                <a:latin typeface="Garamond" panose="02020404030301010803" pitchFamily="18" charset="0"/>
              </a:rPr>
              <a:t>These three examples of ‘joint facilities’ cited by the government that may be incompatible with obligations under Article 1 of the TPNW in fact raise different issues, and require different solutions for Australia to become compliant with the TPNW:</a:t>
            </a:r>
          </a:p>
          <a:p>
            <a:pPr lvl="1"/>
            <a:r>
              <a:rPr lang="en-US" sz="1800" dirty="0">
                <a:latin typeface="Garamond" panose="02020404030301010803" pitchFamily="18" charset="0"/>
              </a:rPr>
              <a:t>the Joint Defence Facility Pine Gap (JDFPG)</a:t>
            </a:r>
          </a:p>
          <a:p>
            <a:pPr lvl="1"/>
            <a:r>
              <a:rPr lang="en-US" sz="1800" dirty="0">
                <a:latin typeface="Garamond" panose="02020404030301010803" pitchFamily="18" charset="0"/>
              </a:rPr>
              <a:t>the Joint Geological and Geophysical Research Station (JGGRS)</a:t>
            </a:r>
          </a:p>
          <a:p>
            <a:pPr lvl="1"/>
            <a:r>
              <a:rPr lang="en-US" sz="1800" dirty="0">
                <a:latin typeface="Garamond" panose="02020404030301010803" pitchFamily="18" charset="0"/>
              </a:rPr>
              <a:t>the Harold E Holt Naval Communications Station (HEH NCS) at North West Cape</a:t>
            </a:r>
          </a:p>
          <a:p>
            <a:pPr marL="0" indent="0">
              <a:buNone/>
            </a:pPr>
            <a:r>
              <a:rPr lang="en-US" sz="1800" dirty="0">
                <a:latin typeface="Garamond" panose="02020404030301010803" pitchFamily="18" charset="0"/>
              </a:rPr>
              <a:t>These are three of the oldest US facilities in Australia, dating back three-quarters of a century – 1954 - in the case of the JGGRS, 1962 for HEH NCS, and 1966 for JDFG.  </a:t>
            </a:r>
          </a:p>
          <a:p>
            <a:pPr marL="0" indent="0">
              <a:buNone/>
            </a:pPr>
            <a:r>
              <a:rPr lang="en-US" sz="1800" dirty="0">
                <a:latin typeface="Garamond" panose="02020404030301010803" pitchFamily="18" charset="0"/>
              </a:rPr>
              <a:t>In brief, compliance with the TPNW for these three bases requires:</a:t>
            </a:r>
          </a:p>
          <a:p>
            <a:r>
              <a:rPr lang="en-US" sz="1800" dirty="0">
                <a:latin typeface="Garamond" panose="02020404030301010803" pitchFamily="18" charset="0"/>
              </a:rPr>
              <a:t>Closure of U.S. access to the </a:t>
            </a:r>
            <a:r>
              <a:rPr lang="en-US" sz="1800" b="1" dirty="0">
                <a:latin typeface="Garamond" panose="02020404030301010803" pitchFamily="18" charset="0"/>
              </a:rPr>
              <a:t>Very Low Frequency submarine communications station at North West Cape</a:t>
            </a:r>
            <a:r>
              <a:rPr lang="en-US" sz="1800" dirty="0">
                <a:latin typeface="Garamond" panose="02020404030301010803" pitchFamily="18" charset="0"/>
              </a:rPr>
              <a:t>, cutting off any Australian role in communication of U.S. nuclear-attack orders to nuclear missile submarines</a:t>
            </a:r>
          </a:p>
          <a:p>
            <a:r>
              <a:rPr lang="en-US" sz="1800" b="1" dirty="0">
                <a:latin typeface="Garamond" panose="02020404030301010803" pitchFamily="18" charset="0"/>
              </a:rPr>
              <a:t>GeoScience Australia to take over full responsibility, staffing, budget and operation of the nuclear detonation and earthquake seismic monitoring station at the JGGRS </a:t>
            </a:r>
            <a:r>
              <a:rPr lang="en-US" sz="1800" dirty="0">
                <a:latin typeface="Garamond" panose="02020404030301010803" pitchFamily="18" charset="0"/>
              </a:rPr>
              <a:t>from the current position of nominal joint – but in fact de facto sole U.S. Air Force - control, and commit the station solely to use for Australian and CTBT International Monitoring System seismic monitoring use.</a:t>
            </a:r>
          </a:p>
          <a:p>
            <a:r>
              <a:rPr lang="en-US" sz="1800" dirty="0">
                <a:latin typeface="Garamond" panose="02020404030301010803" pitchFamily="18" charset="0"/>
              </a:rPr>
              <a:t>Giving notice to the U.S. of intention to </a:t>
            </a:r>
            <a:r>
              <a:rPr lang="en-US" sz="1800" b="1" dirty="0">
                <a:latin typeface="Garamond" panose="02020404030301010803" pitchFamily="18" charset="0"/>
              </a:rPr>
              <a:t>close the Relay Ground Station at Pine Gap that automatically relays data to U.S. control stations from U.S. infrared early warning satellites – including nuclear second strike </a:t>
            </a:r>
            <a:r>
              <a:rPr lang="en-US" sz="1800" dirty="0">
                <a:latin typeface="Garamond" panose="02020404030301010803" pitchFamily="18" charset="0"/>
              </a:rPr>
              <a:t>targeting data, and to replace communication of data from those satellites to their U.S. control station through the RGS by existing satellite-to-satellite communications cross-links. </a:t>
            </a:r>
          </a:p>
          <a:p>
            <a:pPr marL="0" indent="0">
              <a:buNone/>
            </a:pPr>
            <a:endParaRPr lang="en-US" sz="1800"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82141DFE-55EC-0146-A1B6-3287036B9F74}"/>
              </a:ext>
            </a:extLst>
          </p:cNvPr>
          <p:cNvSpPr>
            <a:spLocks noGrp="1"/>
          </p:cNvSpPr>
          <p:nvPr>
            <p:ph type="sldNum" sz="quarter" idx="12"/>
          </p:nvPr>
        </p:nvSpPr>
        <p:spPr/>
        <p:txBody>
          <a:bodyPr/>
          <a:lstStyle/>
          <a:p>
            <a:fld id="{9F502262-76D5-A741-9B3A-87450BC6F45E}" type="slidenum">
              <a:rPr lang="en-US" smtClean="0"/>
              <a:t>18</a:t>
            </a:fld>
            <a:endParaRPr lang="en-US" dirty="0"/>
          </a:p>
        </p:txBody>
      </p:sp>
    </p:spTree>
    <p:extLst>
      <p:ext uri="{BB962C8B-B14F-4D97-AF65-F5344CB8AC3E}">
        <p14:creationId xmlns:p14="http://schemas.microsoft.com/office/powerpoint/2010/main" val="272212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C8A3E-A8FB-9B42-849B-028CEDB2AC78}"/>
              </a:ext>
            </a:extLst>
          </p:cNvPr>
          <p:cNvSpPr>
            <a:spLocks noGrp="1"/>
          </p:cNvSpPr>
          <p:nvPr>
            <p:ph type="title"/>
          </p:nvPr>
        </p:nvSpPr>
        <p:spPr/>
        <p:txBody>
          <a:bodyPr>
            <a:normAutofit fontScale="90000"/>
          </a:bodyPr>
          <a:lstStyle/>
          <a:p>
            <a:r>
              <a:rPr lang="en-AU" sz="2400" b="1" dirty="0"/>
              <a:t>Global structures of accountability for war, nuclear terror, and planetary climate security:</a:t>
            </a:r>
            <a:br>
              <a:rPr lang="en-AU" sz="2400" b="1" dirty="0"/>
            </a:br>
            <a:r>
              <a:rPr lang="en-AU" sz="2400" b="1" dirty="0"/>
              <a:t>Cross-national processes of democratic control – a missing element of democratic global governance  </a:t>
            </a:r>
            <a:endParaRPr lang="en-US" sz="2400" dirty="0"/>
          </a:p>
        </p:txBody>
      </p:sp>
      <p:sp>
        <p:nvSpPr>
          <p:cNvPr id="3" name="Content Placeholder 2">
            <a:extLst>
              <a:ext uri="{FF2B5EF4-FFF2-40B4-BE49-F238E27FC236}">
                <a16:creationId xmlns:a16="http://schemas.microsoft.com/office/drawing/2014/main" id="{514315F0-DFB0-6041-BD86-C8F0E0E19540}"/>
              </a:ext>
            </a:extLst>
          </p:cNvPr>
          <p:cNvSpPr>
            <a:spLocks noGrp="1"/>
          </p:cNvSpPr>
          <p:nvPr>
            <p:ph idx="1"/>
          </p:nvPr>
        </p:nvSpPr>
        <p:spPr/>
        <p:txBody>
          <a:bodyPr>
            <a:normAutofit fontScale="92500" lnSpcReduction="10000"/>
          </a:bodyPr>
          <a:lstStyle/>
          <a:p>
            <a:pPr marL="0" indent="0">
              <a:lnSpc>
                <a:spcPct val="150000"/>
              </a:lnSpc>
              <a:buNone/>
            </a:pPr>
            <a:r>
              <a:rPr lang="en-AU" sz="1800" dirty="0"/>
              <a:t>In Australian discussions of the asymmetries of alliance, </a:t>
            </a:r>
            <a:r>
              <a:rPr lang="en-AU" sz="1800" b="1" dirty="0"/>
              <a:t>questions of national sovereignty must be central</a:t>
            </a:r>
            <a:r>
              <a:rPr lang="en-AU" sz="1800" dirty="0"/>
              <a:t>, with the aim of maintaining democratic policy-formation at a national level. </a:t>
            </a:r>
            <a:r>
              <a:rPr lang="en-AU" sz="1800" b="1" dirty="0"/>
              <a:t>But WikiLeaks revelations point beyond maintaining an adequate level of national sovereignty to the need to establish cross-national processes of democratic control – a missing element of democratic global governance relevant to multinational institutions of truly global reach and deep penetration into the political cultures of national democratic polities. </a:t>
            </a:r>
            <a:endParaRPr lang="en-AU" sz="1800" b="1" dirty="0">
              <a:effectLst/>
            </a:endParaRPr>
          </a:p>
          <a:p>
            <a:pPr marL="0" indent="0">
              <a:lnSpc>
                <a:spcPct val="150000"/>
              </a:lnSpc>
              <a:buNone/>
            </a:pPr>
            <a:r>
              <a:rPr lang="en-US" sz="1800" b="1" dirty="0"/>
              <a:t>Life under empire involves both our inner and outer lives</a:t>
            </a:r>
            <a:r>
              <a:rPr lang="en-US" sz="1800" dirty="0"/>
              <a:t>, and WikiLeaks has become an icon of global resistance to empire, and as such has provoked deep and irrational resistance in turn. In psychoanalytic terms, Jacqueline Rose says, </a:t>
            </a:r>
            <a:r>
              <a:rPr lang="en-US" sz="1800" b="1" dirty="0"/>
              <a:t>‘Resistance is blindness … the strongest weapon or bluntest instrument the mind has at its disposal against the painful, hidden, knowledge of the unconscious’. </a:t>
            </a:r>
            <a:r>
              <a:rPr lang="en-US" sz="1800" dirty="0"/>
              <a:t>[Jacqueline Rose, </a:t>
            </a:r>
            <a:r>
              <a:rPr lang="en-US" sz="1800" i="1" dirty="0"/>
              <a:t>The Last Resistance</a:t>
            </a:r>
            <a:r>
              <a:rPr lang="en-US" sz="1800" dirty="0"/>
              <a:t>, Verso, 2007, p. 19.]</a:t>
            </a:r>
          </a:p>
          <a:p>
            <a:pPr marL="0" indent="0" algn="r">
              <a:lnSpc>
                <a:spcPct val="150000"/>
              </a:lnSpc>
              <a:buNone/>
            </a:pPr>
            <a:r>
              <a:rPr lang="en-US" sz="1800" dirty="0"/>
              <a:t>Richard Tanter, </a:t>
            </a:r>
            <a:r>
              <a:rPr lang="en-AU" sz="1800" dirty="0"/>
              <a:t>‘WikiLeaks, Australia and empire’, in Felicity Ruby and Peter Cronau, (eds.), </a:t>
            </a:r>
            <a:r>
              <a:rPr lang="en-AU" sz="1800" i="1" dirty="0">
                <a:hlinkClick r:id="rId2"/>
              </a:rPr>
              <a:t>A Secret Australia: Revealed by the WikiLeaks Exposés</a:t>
            </a:r>
            <a:r>
              <a:rPr lang="en-AU" sz="1800" dirty="0"/>
              <a:t>, Monash University Publishing, 2020, p. 38</a:t>
            </a:r>
            <a:endParaRPr lang="en-US" sz="1800" dirty="0"/>
          </a:p>
          <a:p>
            <a:pPr marL="0" indent="0">
              <a:lnSpc>
                <a:spcPct val="150000"/>
              </a:lnSpc>
              <a:buNone/>
            </a:pPr>
            <a:endParaRPr lang="en-US" sz="1800" dirty="0"/>
          </a:p>
          <a:p>
            <a:pPr marL="0" indent="0">
              <a:buNone/>
            </a:pPr>
            <a:endParaRPr lang="en-US" sz="1800" dirty="0"/>
          </a:p>
          <a:p>
            <a:pPr marL="0" indent="0" algn="r">
              <a:buNone/>
            </a:pPr>
            <a:endParaRPr lang="en-US" sz="1800" dirty="0"/>
          </a:p>
        </p:txBody>
      </p:sp>
      <p:sp>
        <p:nvSpPr>
          <p:cNvPr id="4" name="Slide Number Placeholder 3">
            <a:extLst>
              <a:ext uri="{FF2B5EF4-FFF2-40B4-BE49-F238E27FC236}">
                <a16:creationId xmlns:a16="http://schemas.microsoft.com/office/drawing/2014/main" id="{2CD145D9-1F5A-6440-B705-9E07B5D2AC1C}"/>
              </a:ext>
            </a:extLst>
          </p:cNvPr>
          <p:cNvSpPr>
            <a:spLocks noGrp="1"/>
          </p:cNvSpPr>
          <p:nvPr>
            <p:ph type="sldNum" sz="quarter" idx="12"/>
          </p:nvPr>
        </p:nvSpPr>
        <p:spPr/>
        <p:txBody>
          <a:bodyPr/>
          <a:lstStyle/>
          <a:p>
            <a:fld id="{8B6A2F81-4DC3-0449-80C2-2D6803C98CE0}" type="slidenum">
              <a:rPr lang="en-US" smtClean="0"/>
              <a:t>19</a:t>
            </a:fld>
            <a:endParaRPr lang="en-US" dirty="0"/>
          </a:p>
        </p:txBody>
      </p:sp>
    </p:spTree>
    <p:extLst>
      <p:ext uri="{BB962C8B-B14F-4D97-AF65-F5344CB8AC3E}">
        <p14:creationId xmlns:p14="http://schemas.microsoft.com/office/powerpoint/2010/main" val="257518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0170" y="260649"/>
            <a:ext cx="8768278" cy="962362"/>
          </a:xfrm>
        </p:spPr>
        <p:txBody>
          <a:bodyPr>
            <a:noAutofit/>
          </a:bodyPr>
          <a:lstStyle/>
          <a:p>
            <a:pPr algn="ctr"/>
            <a:r>
              <a:rPr lang="en-US" sz="2400" dirty="0">
                <a:solidFill>
                  <a:schemeClr val="accent1"/>
                </a:solidFill>
                <a:latin typeface="Garamond" panose="02020404030301010803" pitchFamily="18" charset="0"/>
                <a:hlinkClick r:id="rId2">
                  <a:extLst>
                    <a:ext uri="{A12FA001-AC4F-418D-AE19-62706E023703}">
                      <ahyp:hlinkClr xmlns:ahyp="http://schemas.microsoft.com/office/drawing/2018/hyperlinkcolor" val="tx"/>
                    </a:ext>
                  </a:extLst>
                </a:hlinkClick>
              </a:rPr>
              <a:t>UN Treaty on the Prohibition of Nuclear Weapons </a:t>
            </a:r>
            <a:endParaRPr lang="en-US" sz="2000" dirty="0">
              <a:solidFill>
                <a:schemeClr val="accent1"/>
              </a:solidFill>
              <a:latin typeface="Garamond" panose="02020404030301010803" pitchFamily="18" charset="0"/>
              <a:ea typeface="Calibri" charset="0"/>
              <a:cs typeface="Calibri" charset="0"/>
            </a:endParaRPr>
          </a:p>
        </p:txBody>
      </p:sp>
      <p:sp>
        <p:nvSpPr>
          <p:cNvPr id="3" name="Content Placeholder 2"/>
          <p:cNvSpPr>
            <a:spLocks noGrp="1"/>
          </p:cNvSpPr>
          <p:nvPr>
            <p:ph idx="1"/>
          </p:nvPr>
        </p:nvSpPr>
        <p:spPr>
          <a:xfrm>
            <a:off x="813518" y="1135925"/>
            <a:ext cx="10018312" cy="5133339"/>
          </a:xfrm>
        </p:spPr>
        <p:txBody>
          <a:bodyPr>
            <a:noAutofit/>
          </a:bodyPr>
          <a:lstStyle/>
          <a:p>
            <a:r>
              <a:rPr lang="en-US" sz="1800" dirty="0">
                <a:latin typeface="Garamond" panose="02020404030301010803" pitchFamily="18" charset="0"/>
                <a:ea typeface="Calibri Light" charset="0"/>
                <a:cs typeface="Calibri Light" charset="0"/>
              </a:rPr>
              <a:t>The treaty entered into force in January 2021 when the fiftieth signatory ratified the treaty as a States Party. </a:t>
            </a:r>
          </a:p>
          <a:p>
            <a:r>
              <a:rPr lang="en-US" sz="1800" dirty="0">
                <a:latin typeface="Garamond" panose="02020404030301010803" pitchFamily="18" charset="0"/>
                <a:ea typeface="Calibri Light" charset="0"/>
                <a:cs typeface="Calibri Light" charset="0"/>
              </a:rPr>
              <a:t>As of July 2023 there are currently 95 signatories and 68 states parties. [See UN list </a:t>
            </a:r>
            <a:r>
              <a:rPr lang="en-US" sz="1800" dirty="0">
                <a:latin typeface="Garamond" panose="02020404030301010803" pitchFamily="18" charset="0"/>
                <a:ea typeface="Calibri Light" charset="0"/>
                <a:cs typeface="Calibri Light" charset="0"/>
                <a:hlinkClick r:id="rId3"/>
              </a:rPr>
              <a:t>here</a:t>
            </a:r>
            <a:r>
              <a:rPr lang="en-US" sz="1800" dirty="0">
                <a:latin typeface="Garamond" panose="02020404030301010803" pitchFamily="18" charset="0"/>
                <a:ea typeface="Calibri Light" charset="0"/>
                <a:cs typeface="Calibri Light" charset="0"/>
              </a:rPr>
              <a:t>, and ICAN list </a:t>
            </a:r>
            <a:r>
              <a:rPr lang="en-US" sz="1800" dirty="0">
                <a:latin typeface="Garamond" panose="02020404030301010803" pitchFamily="18" charset="0"/>
                <a:ea typeface="Calibri Light" charset="0"/>
                <a:cs typeface="Calibri Light" charset="0"/>
                <a:hlinkClick r:id="rId4"/>
              </a:rPr>
              <a:t>here</a:t>
            </a:r>
            <a:r>
              <a:rPr lang="en-US" sz="1800" dirty="0">
                <a:latin typeface="Garamond" panose="02020404030301010803" pitchFamily="18" charset="0"/>
                <a:ea typeface="Calibri Light" charset="0"/>
                <a:cs typeface="Calibri Light" charset="0"/>
              </a:rPr>
              <a:t>.]</a:t>
            </a:r>
          </a:p>
          <a:p>
            <a:pPr marL="0" indent="0">
              <a:buNone/>
            </a:pPr>
            <a:r>
              <a:rPr lang="en-US" sz="1800" b="1" dirty="0">
                <a:latin typeface="Garamond" panose="02020404030301010803" pitchFamily="18" charset="0"/>
                <a:ea typeface="Calibri Light" charset="0"/>
                <a:cs typeface="Calibri Light" charset="0"/>
              </a:rPr>
              <a:t>Article 1 prohibits: </a:t>
            </a:r>
          </a:p>
          <a:p>
            <a:pPr lvl="1"/>
            <a:r>
              <a:rPr lang="en-US" sz="1800" dirty="0">
                <a:latin typeface="Garamond" panose="02020404030301010803" pitchFamily="18" charset="0"/>
                <a:ea typeface="Calibri Light" charset="0"/>
                <a:cs typeface="Calibri Light" charset="0"/>
              </a:rPr>
              <a:t>Use of nuclear weapons, and their </a:t>
            </a:r>
          </a:p>
          <a:p>
            <a:pPr lvl="2"/>
            <a:r>
              <a:rPr lang="en-US" sz="1800" dirty="0">
                <a:latin typeface="Garamond" panose="02020404030301010803" pitchFamily="18" charset="0"/>
                <a:ea typeface="Calibri Light" charset="0"/>
                <a:cs typeface="Calibri Light" charset="0"/>
              </a:rPr>
              <a:t>development</a:t>
            </a:r>
          </a:p>
          <a:p>
            <a:pPr lvl="2"/>
            <a:r>
              <a:rPr lang="en-US" sz="1800" dirty="0">
                <a:latin typeface="Garamond" panose="02020404030301010803" pitchFamily="18" charset="0"/>
                <a:ea typeface="Calibri Light" charset="0"/>
                <a:cs typeface="Calibri Light" charset="0"/>
              </a:rPr>
              <a:t>production, </a:t>
            </a:r>
          </a:p>
          <a:p>
            <a:pPr lvl="2"/>
            <a:r>
              <a:rPr lang="en-US" sz="1800" dirty="0">
                <a:latin typeface="Garamond" panose="02020404030301010803" pitchFamily="18" charset="0"/>
                <a:ea typeface="Calibri Light" charset="0"/>
                <a:cs typeface="Calibri Light" charset="0"/>
              </a:rPr>
              <a:t>acquisition, </a:t>
            </a:r>
          </a:p>
          <a:p>
            <a:pPr lvl="2"/>
            <a:r>
              <a:rPr lang="en-US" sz="1800" dirty="0">
                <a:latin typeface="Garamond" panose="02020404030301010803" pitchFamily="18" charset="0"/>
                <a:ea typeface="Calibri Light" charset="0"/>
                <a:cs typeface="Calibri Light" charset="0"/>
              </a:rPr>
              <a:t>stockpiling, </a:t>
            </a:r>
          </a:p>
          <a:p>
            <a:pPr lvl="2"/>
            <a:r>
              <a:rPr lang="en-US" sz="1800" dirty="0">
                <a:latin typeface="Garamond" panose="02020404030301010803" pitchFamily="18" charset="0"/>
                <a:ea typeface="Calibri Light" charset="0"/>
                <a:cs typeface="Calibri Light" charset="0"/>
              </a:rPr>
              <a:t>retention and transfer;</a:t>
            </a:r>
          </a:p>
          <a:p>
            <a:pPr lvl="1"/>
            <a:r>
              <a:rPr lang="en-US" sz="1800" b="1" dirty="0">
                <a:latin typeface="Garamond" panose="02020404030301010803" pitchFamily="18" charset="0"/>
                <a:ea typeface="Calibri Light" charset="0"/>
                <a:cs typeface="Calibri Light" charset="0"/>
              </a:rPr>
              <a:t>or assistance, encouragement or inducement of anyone to engage in any of these prohibited activities. (Article 1(e))</a:t>
            </a:r>
          </a:p>
          <a:p>
            <a:r>
              <a:rPr lang="en-US" sz="1800" b="1" dirty="0">
                <a:latin typeface="Garamond" panose="02020404030301010803" pitchFamily="18" charset="0"/>
                <a:ea typeface="Calibri Light" charset="0"/>
                <a:cs typeface="Calibri Light" charset="0"/>
              </a:rPr>
              <a:t>Article 6 specifies positive obligations </a:t>
            </a:r>
            <a:r>
              <a:rPr lang="en-US" sz="1800" dirty="0">
                <a:latin typeface="Garamond" panose="02020404030301010803" pitchFamily="18" charset="0"/>
                <a:ea typeface="Calibri Light" charset="0"/>
                <a:cs typeface="Calibri Light" charset="0"/>
              </a:rPr>
              <a:t>for states parties, such as:</a:t>
            </a:r>
          </a:p>
          <a:p>
            <a:pPr lvl="1"/>
            <a:r>
              <a:rPr lang="en-US" sz="1800" dirty="0">
                <a:latin typeface="Garamond" panose="02020404030301010803" pitchFamily="18" charset="0"/>
                <a:ea typeface="Calibri Light" charset="0"/>
                <a:cs typeface="Calibri Light" charset="0"/>
              </a:rPr>
              <a:t>ensuring the rights of victims and survivors of nuclear weapons, </a:t>
            </a:r>
          </a:p>
          <a:p>
            <a:pPr lvl="1"/>
            <a:r>
              <a:rPr lang="en-US" sz="1800" dirty="0">
                <a:latin typeface="Garamond" panose="02020404030301010803" pitchFamily="18" charset="0"/>
                <a:ea typeface="Calibri Light" charset="0"/>
                <a:cs typeface="Calibri Light" charset="0"/>
              </a:rPr>
              <a:t>requiring actions to address damage to affected environments, and </a:t>
            </a:r>
          </a:p>
          <a:p>
            <a:pPr lvl="1"/>
            <a:r>
              <a:rPr lang="en-US" sz="1800" dirty="0">
                <a:latin typeface="Garamond" panose="02020404030301010803" pitchFamily="18" charset="0"/>
                <a:ea typeface="Calibri Light" charset="0"/>
                <a:cs typeface="Calibri Light" charset="0"/>
              </a:rPr>
              <a:t>providing for international cooperation and assistance to meet the obligations of the instrument.</a:t>
            </a:r>
          </a:p>
        </p:txBody>
      </p:sp>
      <p:sp>
        <p:nvSpPr>
          <p:cNvPr id="4" name="Slide Number Placeholder 3">
            <a:extLst>
              <a:ext uri="{FF2B5EF4-FFF2-40B4-BE49-F238E27FC236}">
                <a16:creationId xmlns:a16="http://schemas.microsoft.com/office/drawing/2014/main" id="{AEE9E360-788C-FF49-8C17-2862279A2BE1}"/>
              </a:ext>
            </a:extLst>
          </p:cNvPr>
          <p:cNvSpPr>
            <a:spLocks noGrp="1"/>
          </p:cNvSpPr>
          <p:nvPr>
            <p:ph type="sldNum" sz="quarter" idx="12"/>
          </p:nvPr>
        </p:nvSpPr>
        <p:spPr/>
        <p:txBody>
          <a:bodyPr/>
          <a:lstStyle/>
          <a:p>
            <a:fld id="{1BD616BC-1FF7-2C4D-8F10-65C770B820CF}" type="slidenum">
              <a:rPr lang="en-US" smtClean="0"/>
              <a:t>2</a:t>
            </a:fld>
            <a:endParaRPr lang="en-US"/>
          </a:p>
        </p:txBody>
      </p:sp>
    </p:spTree>
    <p:extLst>
      <p:ext uri="{BB962C8B-B14F-4D97-AF65-F5344CB8AC3E}">
        <p14:creationId xmlns:p14="http://schemas.microsoft.com/office/powerpoint/2010/main" val="2727186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descr="Large confetti"/>
          <p:cNvSpPr>
            <a:spLocks noGrp="1" noChangeArrowheads="1"/>
          </p:cNvSpPr>
          <p:nvPr>
            <p:ph type="title"/>
          </p:nvPr>
        </p:nvSpPr>
        <p:spPr>
          <a:xfrm>
            <a:off x="569843" y="297899"/>
            <a:ext cx="11118574" cy="589033"/>
          </a:xfrm>
        </p:spPr>
        <p:txBody>
          <a:bodyPr>
            <a:normAutofit fontScale="90000"/>
          </a:bodyPr>
          <a:lstStyle/>
          <a:p>
            <a:pPr>
              <a:lnSpc>
                <a:spcPct val="100000"/>
              </a:lnSpc>
            </a:pPr>
            <a:r>
              <a:rPr lang="en-US" sz="2800" dirty="0">
                <a:latin typeface="Garamond" panose="02020404030301010803" pitchFamily="18" charset="0"/>
                <a:ea typeface="ＭＳ Ｐゴシック" charset="0"/>
                <a:cs typeface="Calibri" panose="020F0502020204030204" pitchFamily="34" charset="0"/>
              </a:rPr>
              <a:t>Australia’s current nuclear posture and paths to reform for compliance with the TPNW</a:t>
            </a:r>
          </a:p>
        </p:txBody>
      </p:sp>
      <p:sp>
        <p:nvSpPr>
          <p:cNvPr id="3" name="Content Placeholder 2">
            <a:extLst>
              <a:ext uri="{FF2B5EF4-FFF2-40B4-BE49-F238E27FC236}">
                <a16:creationId xmlns:a16="http://schemas.microsoft.com/office/drawing/2014/main" id="{3A422806-4AC9-42A9-DE50-03062FD61BDE}"/>
              </a:ext>
            </a:extLst>
          </p:cNvPr>
          <p:cNvSpPr>
            <a:spLocks noGrp="1"/>
          </p:cNvSpPr>
          <p:nvPr>
            <p:ph idx="1"/>
          </p:nvPr>
        </p:nvSpPr>
        <p:spPr>
          <a:xfrm>
            <a:off x="831574" y="954159"/>
            <a:ext cx="10856843" cy="5605942"/>
          </a:xfrm>
        </p:spPr>
        <p:txBody>
          <a:bodyPr>
            <a:noAutofit/>
          </a:bodyPr>
          <a:lstStyle/>
          <a:p>
            <a:pPr>
              <a:lnSpc>
                <a:spcPct val="100000"/>
              </a:lnSpc>
            </a:pPr>
            <a:r>
              <a:rPr lang="en-US" sz="1600" b="1" dirty="0">
                <a:latin typeface="Garamond" panose="02020404030301010803" pitchFamily="18" charset="0"/>
                <a:ea typeface="ＭＳ Ｐゴシック" charset="0"/>
                <a:cs typeface="Calibri" panose="020F0502020204030204" pitchFamily="34" charset="0"/>
              </a:rPr>
              <a:t>heightened ANZUS alliance integration</a:t>
            </a:r>
          </a:p>
          <a:p>
            <a:pPr lvl="1">
              <a:lnSpc>
                <a:spcPct val="100000"/>
              </a:lnSpc>
            </a:pPr>
            <a:r>
              <a:rPr lang="en-US" sz="1600" dirty="0">
                <a:latin typeface="Garamond" panose="02020404030301010803" pitchFamily="18" charset="0"/>
                <a:ea typeface="ＭＳ Ｐゴシック" charset="0"/>
                <a:cs typeface="Calibri" panose="020F0502020204030204" pitchFamily="34" charset="0"/>
              </a:rPr>
              <a:t>Pre-requisite for compliance is capability to distinguish Australian national interests from those of the United States </a:t>
            </a:r>
          </a:p>
          <a:p>
            <a:pPr>
              <a:lnSpc>
                <a:spcPct val="100000"/>
              </a:lnSpc>
            </a:pPr>
            <a:r>
              <a:rPr lang="en-US" sz="1600" b="1" dirty="0">
                <a:latin typeface="Garamond" panose="02020404030301010803" pitchFamily="18" charset="0"/>
                <a:ea typeface="ＭＳ Ｐゴシック" charset="0"/>
                <a:cs typeface="Calibri" panose="020F0502020204030204" pitchFamily="34" charset="0"/>
              </a:rPr>
              <a:t>extended nuclear deterrence re prohibition on ‘encouragement’ or inducement’</a:t>
            </a:r>
          </a:p>
          <a:p>
            <a:pPr lvl="1">
              <a:lnSpc>
                <a:spcPct val="100000"/>
              </a:lnSpc>
            </a:pPr>
            <a:r>
              <a:rPr lang="en-US" sz="1600" dirty="0">
                <a:latin typeface="Garamond" panose="02020404030301010803" pitchFamily="18" charset="0"/>
                <a:ea typeface="ＭＳ Ｐゴシック" charset="0"/>
                <a:cs typeface="Calibri" panose="020F0502020204030204" pitchFamily="34" charset="0"/>
              </a:rPr>
              <a:t>Current policy is ‘absurd, obscene and strategically reckless’</a:t>
            </a:r>
          </a:p>
          <a:p>
            <a:pPr lvl="1">
              <a:lnSpc>
                <a:spcPct val="100000"/>
              </a:lnSpc>
            </a:pPr>
            <a:r>
              <a:rPr lang="en-US" sz="1600" dirty="0">
                <a:latin typeface="Garamond" panose="02020404030301010803" pitchFamily="18" charset="0"/>
                <a:ea typeface="Yu Mincho" panose="02020400000000000000" pitchFamily="18" charset="-128"/>
                <a:cs typeface="Times New Roman" panose="02020603050405020304" pitchFamily="18" charset="0"/>
              </a:rPr>
              <a:t>Compliance requires s</a:t>
            </a:r>
            <a:r>
              <a:rPr lang="en-US" sz="1600" dirty="0">
                <a:effectLst/>
                <a:latin typeface="Garamond" panose="02020404030301010803" pitchFamily="18" charset="0"/>
                <a:ea typeface="Yu Mincho" panose="02020400000000000000" pitchFamily="18" charset="-128"/>
                <a:cs typeface="Times New Roman" panose="02020603050405020304" pitchFamily="18" charset="0"/>
              </a:rPr>
              <a:t>hifting to a self-reliant non-nuclear </a:t>
            </a:r>
            <a:r>
              <a:rPr lang="en-US" sz="1600" dirty="0" err="1">
                <a:effectLst/>
                <a:latin typeface="Garamond" panose="02020404030301010803" pitchFamily="18" charset="0"/>
                <a:ea typeface="Yu Mincho" panose="02020400000000000000" pitchFamily="18" charset="-128"/>
                <a:cs typeface="Times New Roman" panose="02020603050405020304" pitchFamily="18" charset="0"/>
              </a:rPr>
              <a:t>defence</a:t>
            </a:r>
            <a:r>
              <a:rPr lang="en-US" sz="1600" dirty="0">
                <a:effectLst/>
                <a:latin typeface="Garamond" panose="02020404030301010803" pitchFamily="18" charset="0"/>
                <a:ea typeface="Yu Mincho" panose="02020400000000000000" pitchFamily="18" charset="-128"/>
                <a:cs typeface="Times New Roman" panose="02020603050405020304" pitchFamily="18" charset="0"/>
              </a:rPr>
              <a:t> policy by abandoning the extended nuclear deterrence policy </a:t>
            </a:r>
            <a:r>
              <a:rPr lang="en-US" sz="1600" dirty="0">
                <a:latin typeface="Garamond" panose="02020404030301010803" pitchFamily="18" charset="0"/>
                <a:ea typeface="Yu Mincho" panose="02020400000000000000" pitchFamily="18" charset="-128"/>
                <a:cs typeface="Times New Roman" panose="02020603050405020304" pitchFamily="18" charset="0"/>
              </a:rPr>
              <a:t>- </a:t>
            </a:r>
            <a:r>
              <a:rPr lang="en-US" sz="1600" dirty="0">
                <a:effectLst/>
                <a:latin typeface="Garamond" panose="02020404030301010803" pitchFamily="18" charset="0"/>
                <a:ea typeface="Yu Mincho" panose="02020400000000000000" pitchFamily="18" charset="-128"/>
                <a:cs typeface="Times New Roman" panose="02020603050405020304" pitchFamily="18" charset="0"/>
              </a:rPr>
              <a:t>conceptually straightforward; politically difficult but feasible </a:t>
            </a:r>
          </a:p>
          <a:p>
            <a:pPr>
              <a:lnSpc>
                <a:spcPct val="100000"/>
              </a:lnSpc>
            </a:pPr>
            <a:r>
              <a:rPr lang="en-US" sz="2000" b="1" dirty="0">
                <a:latin typeface="Garamond" panose="02020404030301010803" pitchFamily="18" charset="0"/>
                <a:ea typeface="ＭＳ Ｐゴシック" charset="0"/>
                <a:cs typeface="Calibri" panose="020F0502020204030204" pitchFamily="34" charset="0"/>
              </a:rPr>
              <a:t>the ‘joint facilities’ and the ‘collaborative facilities’ re prohibition on ‘assistance’</a:t>
            </a:r>
          </a:p>
          <a:p>
            <a:pPr lvl="1">
              <a:lnSpc>
                <a:spcPct val="100000"/>
              </a:lnSpc>
            </a:pPr>
            <a:r>
              <a:rPr lang="en-US" sz="1600" b="1" dirty="0">
                <a:latin typeface="Garamond" panose="02020404030301010803" pitchFamily="18" charset="0"/>
                <a:ea typeface="ＭＳ Ｐゴシック" charset="0"/>
                <a:cs typeface="Calibri" panose="020F0502020204030204" pitchFamily="34" charset="0"/>
              </a:rPr>
              <a:t>three ‘joint Australian-US facilities’ involved in activities prohibited under the TPNW through U.S nuclear command, control, communications and intelligence (NC3I) (government list)</a:t>
            </a:r>
          </a:p>
          <a:p>
            <a:pPr lvl="2">
              <a:lnSpc>
                <a:spcPct val="100000"/>
              </a:lnSpc>
            </a:pPr>
            <a:r>
              <a:rPr lang="en-US" sz="1600" dirty="0">
                <a:latin typeface="Garamond" panose="02020404030301010803" pitchFamily="18" charset="0"/>
                <a:ea typeface="ＭＳ Ｐゴシック" charset="0"/>
                <a:cs typeface="Calibri" panose="020F0502020204030204" pitchFamily="34" charset="0"/>
              </a:rPr>
              <a:t>Joint </a:t>
            </a:r>
            <a:r>
              <a:rPr lang="en-US" sz="1600" dirty="0" err="1">
                <a:latin typeface="Garamond" panose="02020404030301010803" pitchFamily="18" charset="0"/>
                <a:ea typeface="ＭＳ Ｐゴシック" charset="0"/>
                <a:cs typeface="Calibri" panose="020F0502020204030204" pitchFamily="34" charset="0"/>
              </a:rPr>
              <a:t>Defence</a:t>
            </a:r>
            <a:r>
              <a:rPr lang="en-US" sz="1600" dirty="0">
                <a:latin typeface="Garamond" panose="02020404030301010803" pitchFamily="18" charset="0"/>
                <a:ea typeface="ＭＳ Ｐゴシック" charset="0"/>
                <a:cs typeface="Calibri" panose="020F0502020204030204" pitchFamily="34" charset="0"/>
              </a:rPr>
              <a:t> Facility Pine Gap, Alice Springs (signals intelligence interception and missile launch surveillance)</a:t>
            </a:r>
          </a:p>
          <a:p>
            <a:pPr lvl="2">
              <a:lnSpc>
                <a:spcPct val="100000"/>
              </a:lnSpc>
            </a:pPr>
            <a:r>
              <a:rPr lang="en-US" sz="1600" dirty="0">
                <a:latin typeface="Garamond" panose="02020404030301010803" pitchFamily="18" charset="0"/>
                <a:ea typeface="ＭＳ Ｐゴシック" charset="0"/>
                <a:cs typeface="Calibri" panose="020F0502020204030204" pitchFamily="34" charset="0"/>
              </a:rPr>
              <a:t>Harold E. Holt Naval Communications Station, North West Cape (US nuclear-armed ballistic missile submarine communications)</a:t>
            </a:r>
          </a:p>
          <a:p>
            <a:pPr lvl="2">
              <a:lnSpc>
                <a:spcPct val="100000"/>
              </a:lnSpc>
            </a:pPr>
            <a:r>
              <a:rPr lang="en-US" sz="1600" dirty="0">
                <a:latin typeface="Garamond" panose="02020404030301010803" pitchFamily="18" charset="0"/>
                <a:ea typeface="ＭＳ Ｐゴシック" charset="0"/>
                <a:cs typeface="Calibri" panose="020F0502020204030204" pitchFamily="34" charset="0"/>
              </a:rPr>
              <a:t>Joint Geological and Geophysical Research Station, Alice Springs, (nuclear detonation seismic detection)</a:t>
            </a:r>
          </a:p>
          <a:p>
            <a:pPr lvl="1">
              <a:lnSpc>
                <a:spcPct val="100000"/>
              </a:lnSpc>
            </a:pPr>
            <a:r>
              <a:rPr lang="en-US" sz="1600" b="1" dirty="0">
                <a:latin typeface="Garamond" panose="02020404030301010803" pitchFamily="18" charset="0"/>
                <a:ea typeface="ＭＳ Ｐゴシック" charset="0"/>
                <a:cs typeface="Calibri" panose="020F0502020204030204" pitchFamily="34" charset="0"/>
              </a:rPr>
              <a:t>There are other ‘collaborative facilities’ also possibly conducting prohibited activities, through either joint extended nuclear deterrence operations or NC3I activities</a:t>
            </a:r>
          </a:p>
          <a:p>
            <a:pPr lvl="2">
              <a:lnSpc>
                <a:spcPct val="100000"/>
              </a:lnSpc>
            </a:pPr>
            <a:r>
              <a:rPr lang="en-US" sz="1600" dirty="0">
                <a:latin typeface="Garamond" panose="02020404030301010803" pitchFamily="18" charset="0"/>
                <a:ea typeface="ＭＳ Ｐゴシック" charset="0"/>
                <a:cs typeface="Calibri" panose="020F0502020204030204" pitchFamily="34" charset="0"/>
              </a:rPr>
              <a:t>RAAF Bases Darwin, Tindal and Amberley (current or planned deployment of U.S B-52 nuclear-capable and B-2 dual-capable bombers)</a:t>
            </a:r>
          </a:p>
          <a:p>
            <a:pPr lvl="2">
              <a:lnSpc>
                <a:spcPct val="100000"/>
              </a:lnSpc>
            </a:pPr>
            <a:r>
              <a:rPr lang="en-US" sz="1600" dirty="0">
                <a:latin typeface="Garamond" panose="02020404030301010803" pitchFamily="18" charset="0"/>
                <a:ea typeface="ＭＳ Ｐゴシック" charset="0"/>
                <a:cs typeface="Calibri" panose="020F0502020204030204" pitchFamily="34" charset="0"/>
              </a:rPr>
              <a:t>Space Surveillance Telescope and Space Surveillance Radar, North West Cape (NC3I assistance)</a:t>
            </a:r>
          </a:p>
          <a:p>
            <a:pPr lvl="1">
              <a:lnSpc>
                <a:spcPct val="100000"/>
              </a:lnSpc>
            </a:pPr>
            <a:endParaRPr lang="en-US" sz="1600" dirty="0">
              <a:latin typeface="Garamond" panose="02020404030301010803" pitchFamily="18" charset="0"/>
            </a:endParaRPr>
          </a:p>
        </p:txBody>
      </p:sp>
      <p:sp>
        <p:nvSpPr>
          <p:cNvPr id="2" name="Slide Number Placeholder 1">
            <a:extLst>
              <a:ext uri="{FF2B5EF4-FFF2-40B4-BE49-F238E27FC236}">
                <a16:creationId xmlns:a16="http://schemas.microsoft.com/office/drawing/2014/main" id="{BAC4C014-CCE8-3B44-A37F-A37321822B5D}"/>
              </a:ext>
            </a:extLst>
          </p:cNvPr>
          <p:cNvSpPr>
            <a:spLocks noGrp="1"/>
          </p:cNvSpPr>
          <p:nvPr>
            <p:ph type="sldNum" sz="quarter" idx="12"/>
          </p:nvPr>
        </p:nvSpPr>
        <p:spPr/>
        <p:txBody>
          <a:bodyPr/>
          <a:lstStyle/>
          <a:p>
            <a:fld id="{5CD29A50-C972-8F4F-B087-A17A7F4EF032}" type="slidenum">
              <a:rPr lang="en-US" smtClean="0"/>
              <a:t>3</a:t>
            </a:fld>
            <a:endParaRPr lang="en-US"/>
          </a:p>
        </p:txBody>
      </p:sp>
    </p:spTree>
    <p:extLst>
      <p:ext uri="{BB962C8B-B14F-4D97-AF65-F5344CB8AC3E}">
        <p14:creationId xmlns:p14="http://schemas.microsoft.com/office/powerpoint/2010/main" val="56910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E98C-F7CD-3C9C-5426-F4EE41A99EF4}"/>
              </a:ext>
            </a:extLst>
          </p:cNvPr>
          <p:cNvSpPr>
            <a:spLocks noGrp="1"/>
          </p:cNvSpPr>
          <p:nvPr>
            <p:ph type="title"/>
          </p:nvPr>
        </p:nvSpPr>
        <p:spPr/>
        <p:txBody>
          <a:bodyPr>
            <a:normAutofit/>
          </a:bodyPr>
          <a:lstStyle/>
          <a:p>
            <a:pPr algn="ctr"/>
            <a:r>
              <a:rPr lang="en-US" sz="2400" dirty="0">
                <a:solidFill>
                  <a:schemeClr val="accent1"/>
                </a:solidFill>
                <a:latin typeface="Garamond" panose="02020404030301010803" pitchFamily="18" charset="0"/>
              </a:rPr>
              <a:t>How much compliance with the TPNW over ‘assistance’ is in fact required for successful ratification, and who decides?</a:t>
            </a:r>
          </a:p>
        </p:txBody>
      </p:sp>
      <p:sp>
        <p:nvSpPr>
          <p:cNvPr id="3" name="Content Placeholder 2">
            <a:extLst>
              <a:ext uri="{FF2B5EF4-FFF2-40B4-BE49-F238E27FC236}">
                <a16:creationId xmlns:a16="http://schemas.microsoft.com/office/drawing/2014/main" id="{6EFFA285-45C9-B556-5B4F-ACBE09940E50}"/>
              </a:ext>
            </a:extLst>
          </p:cNvPr>
          <p:cNvSpPr>
            <a:spLocks noGrp="1"/>
          </p:cNvSpPr>
          <p:nvPr>
            <p:ph idx="1"/>
          </p:nvPr>
        </p:nvSpPr>
        <p:spPr>
          <a:xfrm>
            <a:off x="914400" y="1597025"/>
            <a:ext cx="10515600" cy="4618718"/>
          </a:xfrm>
        </p:spPr>
        <p:txBody>
          <a:bodyPr>
            <a:normAutofit/>
          </a:bodyPr>
          <a:lstStyle/>
          <a:p>
            <a:r>
              <a:rPr lang="en-US" sz="1800" dirty="0">
                <a:latin typeface="Garamond" panose="02020404030301010803" pitchFamily="18" charset="0"/>
              </a:rPr>
              <a:t>Looking at all these possible and complex links to prohibited activities under the TPNW, the questions arise</a:t>
            </a:r>
          </a:p>
          <a:p>
            <a:pPr lvl="1"/>
            <a:r>
              <a:rPr lang="en-US" sz="1800" dirty="0">
                <a:latin typeface="Garamond" panose="02020404030301010803" pitchFamily="18" charset="0"/>
              </a:rPr>
              <a:t>how much compliance with the TPNW is in fact required for successful ratification? </a:t>
            </a:r>
          </a:p>
          <a:p>
            <a:pPr lvl="1"/>
            <a:r>
              <a:rPr lang="en-US" sz="1800" dirty="0">
                <a:latin typeface="Garamond" panose="02020404030301010803" pitchFamily="18" charset="0"/>
              </a:rPr>
              <a:t>Who will decide?</a:t>
            </a:r>
          </a:p>
          <a:p>
            <a:r>
              <a:rPr lang="en-US" sz="1800" dirty="0">
                <a:latin typeface="Garamond" panose="02020404030301010803" pitchFamily="18" charset="0"/>
              </a:rPr>
              <a:t>Lawyers will probably say ‘complete’ or comprehensive’ compliance in all respects. </a:t>
            </a:r>
          </a:p>
          <a:p>
            <a:r>
              <a:rPr lang="en-US" sz="1800" dirty="0">
                <a:latin typeface="Garamond" panose="02020404030301010803" pitchFamily="18" charset="0"/>
              </a:rPr>
              <a:t>ICAN would always be concerned that a nuclear-umbrella country closely allied to a nuclear weapons state may seek to use partial compliance as a pathway to white-anting of the treaty regime.</a:t>
            </a:r>
          </a:p>
          <a:p>
            <a:r>
              <a:rPr lang="en-US" sz="1800" dirty="0">
                <a:latin typeface="Garamond" panose="02020404030301010803" pitchFamily="18" charset="0"/>
              </a:rPr>
              <a:t>My guess is that </a:t>
            </a:r>
          </a:p>
          <a:p>
            <a:pPr lvl="2"/>
            <a:r>
              <a:rPr lang="en-US" sz="1800" dirty="0">
                <a:latin typeface="Garamond" panose="02020404030301010803" pitchFamily="18" charset="0"/>
              </a:rPr>
              <a:t>no court will ever be involved;</a:t>
            </a:r>
          </a:p>
          <a:p>
            <a:pPr lvl="2"/>
            <a:r>
              <a:rPr lang="en-US" sz="1800" dirty="0">
                <a:latin typeface="Garamond" panose="02020404030301010803" pitchFamily="18" charset="0"/>
              </a:rPr>
              <a:t>the TPNW Meeting of the Parties will decide case by case;</a:t>
            </a:r>
          </a:p>
          <a:p>
            <a:pPr lvl="2"/>
            <a:r>
              <a:rPr lang="en-US" sz="1800" dirty="0">
                <a:latin typeface="Garamond" panose="02020404030301010803" pitchFamily="18" charset="0"/>
              </a:rPr>
              <a:t>The </a:t>
            </a:r>
            <a:r>
              <a:rPr lang="en-US" sz="1800" dirty="0" err="1">
                <a:latin typeface="Garamond" panose="02020404030301010803" pitchFamily="18" charset="0"/>
              </a:rPr>
              <a:t>MoP</a:t>
            </a:r>
            <a:r>
              <a:rPr lang="en-US" sz="1800" dirty="0">
                <a:latin typeface="Garamond" panose="02020404030301010803" pitchFamily="18" charset="0"/>
              </a:rPr>
              <a:t> will do so on the basis of judgements in specific cases about sufficient and appropriate to achieve the primary goals of the treaty and to avoid potential white-anting; and that</a:t>
            </a:r>
          </a:p>
          <a:p>
            <a:pPr lvl="2"/>
            <a:r>
              <a:rPr lang="en-US" sz="1800" dirty="0">
                <a:latin typeface="Garamond" panose="02020404030301010803" pitchFamily="18" charset="0"/>
              </a:rPr>
              <a:t>since there will always be substantial elements of secrecy and lack of reliable knowledge about NC3I systems in particular that an </a:t>
            </a:r>
            <a:r>
              <a:rPr lang="en-US" sz="1800" dirty="0" err="1">
                <a:latin typeface="Garamond" panose="02020404030301010803" pitchFamily="18" charset="0"/>
              </a:rPr>
              <a:t>MoP</a:t>
            </a:r>
            <a:r>
              <a:rPr lang="en-US" sz="1800" dirty="0">
                <a:latin typeface="Garamond" panose="02020404030301010803" pitchFamily="18" charset="0"/>
              </a:rPr>
              <a:t> may well make a pragmatic decision to require vitiation of the most egregious and direct violations of prohibited ‘</a:t>
            </a:r>
            <a:r>
              <a:rPr lang="en-US" sz="1800">
                <a:latin typeface="Garamond" panose="02020404030301010803" pitchFamily="18" charset="0"/>
              </a:rPr>
              <a:t>assistance’.</a:t>
            </a:r>
            <a:endParaRPr lang="en-US" sz="1800" dirty="0">
              <a:latin typeface="Garamond" panose="02020404030301010803" pitchFamily="18" charset="0"/>
            </a:endParaRPr>
          </a:p>
        </p:txBody>
      </p:sp>
    </p:spTree>
    <p:extLst>
      <p:ext uri="{BB962C8B-B14F-4D97-AF65-F5344CB8AC3E}">
        <p14:creationId xmlns:p14="http://schemas.microsoft.com/office/powerpoint/2010/main" val="1559487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1319999" y="309305"/>
            <a:ext cx="8912572" cy="1109546"/>
          </a:xfrm>
        </p:spPr>
        <p:txBody>
          <a:bodyPr>
            <a:noAutofit/>
          </a:bodyPr>
          <a:lstStyle/>
          <a:p>
            <a:pPr eaLnBrk="1" hangingPunct="1"/>
            <a:r>
              <a:rPr lang="en-US" sz="2400" dirty="0">
                <a:solidFill>
                  <a:schemeClr val="accent1"/>
                </a:solidFill>
                <a:latin typeface="Garamond" panose="02020404030301010803" pitchFamily="18" charset="0"/>
                <a:ea typeface="ＭＳ Ｐゴシック" charset="0"/>
                <a:cs typeface="ＭＳ Ｐゴシック" charset="0"/>
              </a:rPr>
              <a:t>Pine Gap’s big ears and big infrared eyes: three distinct functions today</a:t>
            </a:r>
            <a:endParaRPr lang="en-US" dirty="0">
              <a:solidFill>
                <a:schemeClr val="accent1"/>
              </a:solidFill>
              <a:latin typeface="Garamond" panose="02020404030301010803" pitchFamily="18" charset="0"/>
              <a:ea typeface="ＭＳ Ｐゴシック" charset="0"/>
              <a:cs typeface="ＭＳ Ｐゴシック" charset="0"/>
            </a:endParaRPr>
          </a:p>
        </p:txBody>
      </p:sp>
      <p:sp>
        <p:nvSpPr>
          <p:cNvPr id="90115" name="Rectangle 3"/>
          <p:cNvSpPr>
            <a:spLocks noGrp="1" noChangeArrowheads="1"/>
          </p:cNvSpPr>
          <p:nvPr>
            <p:ph type="body" idx="1"/>
          </p:nvPr>
        </p:nvSpPr>
        <p:spPr>
          <a:xfrm>
            <a:off x="1198813" y="1418851"/>
            <a:ext cx="9383806" cy="4605100"/>
          </a:xfrm>
        </p:spPr>
        <p:txBody>
          <a:bodyPr>
            <a:noAutofit/>
          </a:bodyPr>
          <a:lstStyle/>
          <a:p>
            <a:pPr marL="400050" indent="-400050">
              <a:buFontTx/>
              <a:buAutoNum type="arabicPeriod"/>
            </a:pPr>
            <a:r>
              <a:rPr lang="en-US" sz="2000" b="1" dirty="0">
                <a:latin typeface="Garamond" panose="02020404030301010803" pitchFamily="18" charset="0"/>
                <a:ea typeface="ＭＳ Ｐゴシック" charset="0"/>
                <a:cs typeface="ＭＳ Ｐゴシック" charset="0"/>
              </a:rPr>
              <a:t>Control and processing station for US satellites conducting space-based signals intelligence (SIGINT) collection of a wide range of electronic transmissions</a:t>
            </a:r>
          </a:p>
          <a:p>
            <a:pPr marL="400050" indent="-400050">
              <a:buFontTx/>
              <a:buAutoNum type="arabicPeriod"/>
            </a:pPr>
            <a:endParaRPr lang="en-US" sz="2000" b="1" dirty="0">
              <a:latin typeface="Garamond" panose="02020404030301010803" pitchFamily="18" charset="0"/>
              <a:ea typeface="ＭＳ Ｐゴシック" charset="0"/>
              <a:cs typeface="ＭＳ Ｐゴシック" charset="0"/>
            </a:endParaRPr>
          </a:p>
          <a:p>
            <a:pPr marL="400050" indent="-400050">
              <a:buFontTx/>
              <a:buAutoNum type="arabicPeriod"/>
            </a:pPr>
            <a:r>
              <a:rPr lang="en-US" sz="2000" b="1" dirty="0">
                <a:latin typeface="Garamond" panose="02020404030301010803" pitchFamily="18" charset="0"/>
                <a:ea typeface="ＭＳ Ｐゴシック" charset="0"/>
                <a:cs typeface="ＭＳ Ｐゴシック" charset="0"/>
              </a:rPr>
              <a:t>Processing station for ground-based interception of foreign communications satellite transmissions</a:t>
            </a:r>
            <a:endParaRPr lang="en-US" sz="2000" dirty="0">
              <a:latin typeface="Garamond" panose="02020404030301010803" pitchFamily="18" charset="0"/>
              <a:ea typeface="ＭＳ Ｐゴシック" charset="0"/>
              <a:cs typeface="ＭＳ Ｐゴシック" charset="0"/>
            </a:endParaRPr>
          </a:p>
          <a:p>
            <a:pPr marL="400050" indent="-400050">
              <a:buFontTx/>
              <a:buAutoNum type="arabicPeriod"/>
            </a:pPr>
            <a:endParaRPr lang="en-US" sz="2000" dirty="0">
              <a:latin typeface="Garamond" panose="02020404030301010803" pitchFamily="18" charset="0"/>
              <a:ea typeface="ＭＳ Ｐゴシック" charset="0"/>
              <a:cs typeface="ＭＳ Ｐゴシック" charset="0"/>
            </a:endParaRPr>
          </a:p>
          <a:p>
            <a:pPr marL="400050" indent="-400050">
              <a:buFontTx/>
              <a:buAutoNum type="arabicPeriod"/>
            </a:pPr>
            <a:r>
              <a:rPr lang="en-US" sz="2000" b="1" dirty="0">
                <a:latin typeface="Garamond" panose="02020404030301010803" pitchFamily="18" charset="0"/>
                <a:ea typeface="ＭＳ Ｐゴシック" charset="0"/>
                <a:cs typeface="ＭＳ Ｐゴシック" charset="0"/>
              </a:rPr>
              <a:t>Relay Ground Station for US early warning infrared surveillance satellites</a:t>
            </a:r>
          </a:p>
          <a:p>
            <a:pPr marL="0" indent="0">
              <a:lnSpc>
                <a:spcPct val="90000"/>
              </a:lnSpc>
              <a:buNone/>
            </a:pPr>
            <a:endParaRPr lang="en-US" sz="2000" dirty="0">
              <a:latin typeface="Garamond" panose="02020404030301010803" pitchFamily="18" charset="0"/>
              <a:ea typeface="ＭＳ Ｐゴシック" charset="0"/>
              <a:cs typeface="ＭＳ Ｐゴシック" charset="0"/>
            </a:endParaRPr>
          </a:p>
        </p:txBody>
      </p:sp>
      <p:sp>
        <p:nvSpPr>
          <p:cNvPr id="2" name="Slide Number Placeholder 1">
            <a:extLst>
              <a:ext uri="{FF2B5EF4-FFF2-40B4-BE49-F238E27FC236}">
                <a16:creationId xmlns:a16="http://schemas.microsoft.com/office/drawing/2014/main" id="{4FC63ECE-2E30-D44C-B817-777270793EDE}"/>
              </a:ext>
            </a:extLst>
          </p:cNvPr>
          <p:cNvSpPr>
            <a:spLocks noGrp="1"/>
          </p:cNvSpPr>
          <p:nvPr>
            <p:ph type="sldNum" sz="quarter" idx="12"/>
          </p:nvPr>
        </p:nvSpPr>
        <p:spPr/>
        <p:txBody>
          <a:bodyPr/>
          <a:lstStyle/>
          <a:p>
            <a:fld id="{5CD29A50-C972-8F4F-B087-A17A7F4EF032}" type="slidenum">
              <a:rPr lang="en-US" smtClean="0"/>
              <a:t>5</a:t>
            </a:fld>
            <a:endParaRPr lang="en-US" dirty="0"/>
          </a:p>
        </p:txBody>
      </p:sp>
    </p:spTree>
    <p:extLst>
      <p:ext uri="{BB962C8B-B14F-4D97-AF65-F5344CB8AC3E}">
        <p14:creationId xmlns:p14="http://schemas.microsoft.com/office/powerpoint/2010/main" val="385530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271" y="419553"/>
            <a:ext cx="11005458" cy="1115332"/>
          </a:xfrm>
        </p:spPr>
        <p:txBody>
          <a:bodyPr>
            <a:normAutofit/>
          </a:bodyPr>
          <a:lstStyle/>
          <a:p>
            <a:pPr algn="ctr"/>
            <a:r>
              <a:rPr lang="en-US" sz="3200" dirty="0">
                <a:solidFill>
                  <a:schemeClr val="accent1"/>
                </a:solidFill>
                <a:latin typeface="Garamond" panose="02020404030301010803" pitchFamily="18" charset="0"/>
              </a:rPr>
              <a:t>The hard case for the TPNW:  Pine Gap’s nuclear weapons roles</a:t>
            </a:r>
          </a:p>
        </p:txBody>
      </p:sp>
      <p:sp>
        <p:nvSpPr>
          <p:cNvPr id="3" name="Content Placeholder 2"/>
          <p:cNvSpPr>
            <a:spLocks noGrp="1"/>
          </p:cNvSpPr>
          <p:nvPr>
            <p:ph idx="1"/>
          </p:nvPr>
        </p:nvSpPr>
        <p:spPr>
          <a:xfrm>
            <a:off x="728030" y="1374344"/>
            <a:ext cx="10059834" cy="5302008"/>
          </a:xfrm>
        </p:spPr>
        <p:txBody>
          <a:bodyPr>
            <a:noAutofit/>
          </a:bodyPr>
          <a:lstStyle/>
          <a:p>
            <a:pPr marL="514350" indent="-514350">
              <a:lnSpc>
                <a:spcPct val="120000"/>
              </a:lnSpc>
              <a:buFont typeface="+mj-lt"/>
              <a:buAutoNum type="arabicPeriod"/>
            </a:pPr>
            <a:r>
              <a:rPr lang="en-US" sz="1800" b="1" dirty="0">
                <a:latin typeface="Garamond" panose="02020404030301010803" pitchFamily="18" charset="0"/>
                <a:ea typeface="Calibri Light" charset="0"/>
                <a:cs typeface="Calibri Light" charset="0"/>
              </a:rPr>
              <a:t>Nuclear attack planning support</a:t>
            </a:r>
            <a:r>
              <a:rPr lang="en-US" sz="1800" dirty="0">
                <a:latin typeface="Garamond" panose="02020404030301010803" pitchFamily="18" charset="0"/>
                <a:ea typeface="Calibri Light" charset="0"/>
                <a:cs typeface="Calibri Light" charset="0"/>
              </a:rPr>
              <a:t>: Pine Gap’s ‘big ears’ in space and on the ground providing the locations and characteristics of enemy operational units, radars and air defences; and collaboration in tracking mobile ICBMs and missile submarines at sea.</a:t>
            </a:r>
          </a:p>
          <a:p>
            <a:pPr marL="514350" indent="-514350">
              <a:lnSpc>
                <a:spcPct val="120000"/>
              </a:lnSpc>
              <a:buFont typeface="+mj-lt"/>
              <a:buAutoNum type="arabicPeriod"/>
            </a:pPr>
            <a:r>
              <a:rPr lang="en-US" sz="1800" b="1" dirty="0">
                <a:latin typeface="Garamond" panose="02020404030301010803" pitchFamily="18" charset="0"/>
                <a:ea typeface="Calibri Light" charset="0"/>
                <a:cs typeface="Calibri Light" charset="0"/>
              </a:rPr>
              <a:t>Early warning: </a:t>
            </a:r>
            <a:r>
              <a:rPr lang="en-US" sz="1800" dirty="0">
                <a:latin typeface="Garamond" panose="02020404030301010803" pitchFamily="18" charset="0"/>
                <a:ea typeface="Calibri Light" charset="0"/>
                <a:cs typeface="Calibri Light" charset="0"/>
              </a:rPr>
              <a:t>its infrared satellites detecting enemy nuclear missile launches, giving the US a few minutes of warning of nuclear attack</a:t>
            </a:r>
          </a:p>
          <a:p>
            <a:pPr marL="514350" indent="-514350">
              <a:lnSpc>
                <a:spcPct val="120000"/>
              </a:lnSpc>
              <a:buFont typeface="+mj-lt"/>
              <a:buAutoNum type="arabicPeriod"/>
            </a:pPr>
            <a:r>
              <a:rPr lang="en-US" sz="1800" b="1" dirty="0">
                <a:latin typeface="Garamond" panose="02020404030301010803" pitchFamily="18" charset="0"/>
                <a:ea typeface="Calibri Light" charset="0"/>
                <a:cs typeface="Calibri Light" charset="0"/>
              </a:rPr>
              <a:t>Nuclear second strike targeting support: </a:t>
            </a:r>
            <a:r>
              <a:rPr lang="en-US" sz="1800" dirty="0">
                <a:latin typeface="Garamond" panose="02020404030301010803" pitchFamily="18" charset="0"/>
                <a:ea typeface="Calibri Light" charset="0"/>
                <a:cs typeface="Calibri Light" charset="0"/>
              </a:rPr>
              <a:t>detects which enemy missile silos (and submarines) have been fired and which have not, and are therefore to be targeted in a US second nuclear strike.</a:t>
            </a:r>
          </a:p>
          <a:p>
            <a:pPr marL="514350" indent="-514350">
              <a:lnSpc>
                <a:spcPct val="120000"/>
              </a:lnSpc>
              <a:buFont typeface="+mj-lt"/>
              <a:buAutoNum type="arabicPeriod"/>
            </a:pPr>
            <a:r>
              <a:rPr lang="en-US" sz="1800" b="1" dirty="0">
                <a:latin typeface="Garamond" panose="02020404030301010803" pitchFamily="18" charset="0"/>
                <a:ea typeface="Calibri Light" charset="0"/>
                <a:cs typeface="Calibri Light" charset="0"/>
              </a:rPr>
              <a:t>Missile defence</a:t>
            </a:r>
            <a:r>
              <a:rPr lang="en-US" sz="1800" dirty="0">
                <a:latin typeface="Garamond" panose="02020404030301010803" pitchFamily="18" charset="0"/>
                <a:ea typeface="Calibri Light" charset="0"/>
                <a:cs typeface="Calibri Light" charset="0"/>
              </a:rPr>
              <a:t>: when Pine Gap detects the first seconds of missile launches and calculates the missiles’ likely trajectories, it passes the information to the US missile defence systems, cueing their fire radars to search a tiny portion of the sky where the missiles are gathering enormous speed. Cued by Pine Gap, and if they work as the Pentagon and the arms manufacturers advertise, US missile defences might, just might have a chance of firing their own missiles to hit and destroy the enemy missiles.</a:t>
            </a:r>
          </a:p>
          <a:p>
            <a:pPr marL="514350" indent="-514350">
              <a:lnSpc>
                <a:spcPct val="120000"/>
              </a:lnSpc>
              <a:buFont typeface="+mj-lt"/>
              <a:buAutoNum type="arabicPeriod"/>
            </a:pPr>
            <a:r>
              <a:rPr lang="en-US" sz="1800" b="1" dirty="0">
                <a:latin typeface="Garamond" panose="02020404030301010803" pitchFamily="18" charset="0"/>
                <a:ea typeface="Calibri Light" charset="0"/>
                <a:cs typeface="Calibri Light" charset="0"/>
              </a:rPr>
              <a:t>Verification of certain arms control agreements </a:t>
            </a:r>
            <a:r>
              <a:rPr lang="en-US" sz="1800" dirty="0">
                <a:latin typeface="Garamond" panose="02020404030301010803" pitchFamily="18" charset="0"/>
                <a:ea typeface="Calibri Light" charset="0"/>
                <a:cs typeface="Calibri Light" charset="0"/>
              </a:rPr>
              <a:t>by detecting infrared characteristics of adversary test missiles.</a:t>
            </a:r>
            <a:endParaRPr lang="en-GB" sz="1800" dirty="0">
              <a:latin typeface="Garamond" panose="02020404030301010803" pitchFamily="18" charset="0"/>
              <a:ea typeface="Calibri Light" charset="0"/>
              <a:cs typeface="Calibri Light" charset="0"/>
            </a:endParaRPr>
          </a:p>
        </p:txBody>
      </p:sp>
      <p:sp>
        <p:nvSpPr>
          <p:cNvPr id="4" name="Slide Number Placeholder 3">
            <a:extLst>
              <a:ext uri="{FF2B5EF4-FFF2-40B4-BE49-F238E27FC236}">
                <a16:creationId xmlns:a16="http://schemas.microsoft.com/office/drawing/2014/main" id="{C2921C22-EF01-524D-A346-056ECF02429A}"/>
              </a:ext>
            </a:extLst>
          </p:cNvPr>
          <p:cNvSpPr>
            <a:spLocks noGrp="1"/>
          </p:cNvSpPr>
          <p:nvPr>
            <p:ph type="sldNum" sz="quarter" idx="12"/>
          </p:nvPr>
        </p:nvSpPr>
        <p:spPr/>
        <p:txBody>
          <a:bodyPr/>
          <a:lstStyle/>
          <a:p>
            <a:fld id="{5CD29A50-C972-8F4F-B087-A17A7F4EF032}" type="slidenum">
              <a:rPr lang="en-US" smtClean="0"/>
              <a:t>6</a:t>
            </a:fld>
            <a:endParaRPr lang="en-US"/>
          </a:p>
        </p:txBody>
      </p:sp>
    </p:spTree>
    <p:extLst>
      <p:ext uri="{BB962C8B-B14F-4D97-AF65-F5344CB8AC3E}">
        <p14:creationId xmlns:p14="http://schemas.microsoft.com/office/powerpoint/2010/main" val="2930898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970E8-AC6F-CD3D-9932-14AF95763DAE}"/>
              </a:ext>
            </a:extLst>
          </p:cNvPr>
          <p:cNvSpPr>
            <a:spLocks noGrp="1"/>
          </p:cNvSpPr>
          <p:nvPr>
            <p:ph type="title"/>
          </p:nvPr>
        </p:nvSpPr>
        <p:spPr>
          <a:xfrm>
            <a:off x="838200" y="365125"/>
            <a:ext cx="10515600" cy="1143566"/>
          </a:xfrm>
        </p:spPr>
        <p:txBody>
          <a:bodyPr>
            <a:noAutofit/>
          </a:bodyPr>
          <a:lstStyle/>
          <a:p>
            <a:pPr algn="ctr"/>
            <a:r>
              <a:rPr lang="en-US" sz="2400" dirty="0">
                <a:solidFill>
                  <a:schemeClr val="accent1"/>
                </a:solidFill>
                <a:latin typeface="Garamond" panose="02020404030301010803" pitchFamily="18" charset="0"/>
              </a:rPr>
              <a:t>Australian government position – due to the number and complexity of </a:t>
            </a:r>
            <a:br>
              <a:rPr lang="en-US" sz="2400" dirty="0">
                <a:solidFill>
                  <a:schemeClr val="accent1"/>
                </a:solidFill>
                <a:latin typeface="Garamond" panose="02020404030301010803" pitchFamily="18" charset="0"/>
              </a:rPr>
            </a:br>
            <a:r>
              <a:rPr lang="en-US" sz="2400" dirty="0">
                <a:solidFill>
                  <a:schemeClr val="accent1"/>
                </a:solidFill>
                <a:latin typeface="Garamond" panose="02020404030301010803" pitchFamily="18" charset="0"/>
              </a:rPr>
              <a:t>nuclear weapons connections, it’s too hard to comply</a:t>
            </a:r>
          </a:p>
        </p:txBody>
      </p:sp>
      <p:sp>
        <p:nvSpPr>
          <p:cNvPr id="3" name="Content Placeholder 2">
            <a:extLst>
              <a:ext uri="{FF2B5EF4-FFF2-40B4-BE49-F238E27FC236}">
                <a16:creationId xmlns:a16="http://schemas.microsoft.com/office/drawing/2014/main" id="{073967B3-0D0F-C841-BB51-4713099F44E7}"/>
              </a:ext>
            </a:extLst>
          </p:cNvPr>
          <p:cNvSpPr>
            <a:spLocks noGrp="1"/>
          </p:cNvSpPr>
          <p:nvPr>
            <p:ph idx="1"/>
          </p:nvPr>
        </p:nvSpPr>
        <p:spPr>
          <a:xfrm>
            <a:off x="756556" y="1508691"/>
            <a:ext cx="11043557" cy="5098938"/>
          </a:xfrm>
        </p:spPr>
        <p:txBody>
          <a:bodyPr>
            <a:noAutofit/>
          </a:bodyPr>
          <a:lstStyle/>
          <a:p>
            <a:pPr marL="0" lvl="0" indent="0">
              <a:buNone/>
            </a:pPr>
            <a:r>
              <a:rPr lang="en-US" sz="1800" b="1" dirty="0">
                <a:latin typeface="Garamond" panose="02020404030301010803" pitchFamily="18" charset="0"/>
              </a:rPr>
              <a:t>Australian government position </a:t>
            </a:r>
            <a:r>
              <a:rPr lang="en-US" sz="1800" dirty="0">
                <a:latin typeface="Garamond" panose="02020404030301010803" pitchFamily="18" charset="0"/>
              </a:rPr>
              <a:t>(Richard Sadleir, Assist. Sec., DFAT, Senate estimates, 31 May 2018) stated that </a:t>
            </a:r>
          </a:p>
          <a:p>
            <a:r>
              <a:rPr lang="en-US" sz="1800" dirty="0">
                <a:latin typeface="Garamond" panose="02020404030301010803" pitchFamily="18" charset="0"/>
              </a:rPr>
              <a:t>the ‘‘many separate interlocking structures, understandings, agreements and joint activities and facilities’ at the ‘joint facilities’ are ‘incompatible’ with the treaty; and that</a:t>
            </a:r>
          </a:p>
          <a:p>
            <a:r>
              <a:rPr lang="en-US" sz="1800" dirty="0">
                <a:latin typeface="Garamond" panose="02020404030301010803" pitchFamily="18" charset="0"/>
              </a:rPr>
              <a:t>it is ‘impossible, not practical, for Australia to restrict roles under the alliance to non-nuclear missions, including deterrence alone’.</a:t>
            </a:r>
          </a:p>
          <a:p>
            <a:pPr marL="0" lvl="0" indent="0">
              <a:buNone/>
            </a:pPr>
            <a:r>
              <a:rPr lang="en-US" sz="1800" b="1" dirty="0">
                <a:latin typeface="Garamond" panose="02020404030301010803" pitchFamily="18" charset="0"/>
              </a:rPr>
              <a:t>Implications of government position</a:t>
            </a:r>
            <a:endParaRPr lang="en-US" sz="1800" dirty="0">
              <a:latin typeface="Garamond" panose="02020404030301010803" pitchFamily="18" charset="0"/>
            </a:endParaRPr>
          </a:p>
          <a:p>
            <a:r>
              <a:rPr lang="en-US" sz="1800" dirty="0">
                <a:latin typeface="Garamond" panose="02020404030301010803" pitchFamily="18" charset="0"/>
              </a:rPr>
              <a:t>the government recognizes </a:t>
            </a:r>
            <a:r>
              <a:rPr lang="en-US" sz="1800" b="1" dirty="0">
                <a:latin typeface="Garamond" panose="02020404030301010803" pitchFamily="18" charset="0"/>
              </a:rPr>
              <a:t>Australian complicity in preparations for nuclear war-fighting (aka US policy to fight and win a nuclear war), i.e. we are involved in more than ‘stable nuclear deterrence’.</a:t>
            </a:r>
          </a:p>
          <a:p>
            <a:r>
              <a:rPr lang="en-US" sz="1800" b="1" dirty="0">
                <a:latin typeface="Garamond" panose="02020404030301010803" pitchFamily="18" charset="0"/>
              </a:rPr>
              <a:t>“It’s all too hard to think about”: </a:t>
            </a:r>
          </a:p>
          <a:p>
            <a:pPr lvl="1"/>
            <a:r>
              <a:rPr lang="en-US" sz="1800" dirty="0">
                <a:latin typeface="Garamond" panose="02020404030301010803" pitchFamily="18" charset="0"/>
              </a:rPr>
              <a:t>Half a century of Australian nuclear weapons cooperation with US for both nuclear deterrence and nuclear war-fighting has built up to a point where even the government believes it cannot separate nuclear and non-nuclear elements of the bases.</a:t>
            </a:r>
          </a:p>
          <a:p>
            <a:r>
              <a:rPr lang="en-US" sz="1800" b="1" dirty="0">
                <a:latin typeface="Garamond" panose="02020404030301010803" pitchFamily="18" charset="0"/>
              </a:rPr>
              <a:t>Australian citizens have never been told of this by any government, but should give up on reform of Pine Gap to comply with the TPNW</a:t>
            </a:r>
          </a:p>
          <a:p>
            <a:r>
              <a:rPr lang="en-US" sz="1800" b="1" dirty="0">
                <a:latin typeface="Garamond" panose="02020404030301010803" pitchFamily="18" charset="0"/>
              </a:rPr>
              <a:t>In fact, in the most important aspect of Pine Gap for the TPNW, the government’s claims that the nuclear and non-nuclear elements of assistance are inseparable are disingenuous and intellectually lazy.</a:t>
            </a:r>
          </a:p>
          <a:p>
            <a:endParaRPr lang="en-US" sz="1800" dirty="0">
              <a:latin typeface="Garamond" panose="02020404030301010803" pitchFamily="18" charset="0"/>
            </a:endParaRPr>
          </a:p>
        </p:txBody>
      </p:sp>
    </p:spTree>
    <p:extLst>
      <p:ext uri="{BB962C8B-B14F-4D97-AF65-F5344CB8AC3E}">
        <p14:creationId xmlns:p14="http://schemas.microsoft.com/office/powerpoint/2010/main" val="300172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6"/>
          <p:cNvSpPr txBox="1">
            <a:spLocks noChangeArrowheads="1"/>
          </p:cNvSpPr>
          <p:nvPr/>
        </p:nvSpPr>
        <p:spPr bwMode="auto">
          <a:xfrm>
            <a:off x="2590800" y="2094033"/>
            <a:ext cx="7848600"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spcBef>
                <a:spcPct val="50000"/>
              </a:spcBef>
            </a:pPr>
            <a:r>
              <a:rPr lang="en-US" sz="2800" dirty="0">
                <a:solidFill>
                  <a:srgbClr val="199904"/>
                </a:solidFill>
              </a:rPr>
              <a:t> RGS – 2014 </a:t>
            </a:r>
          </a:p>
        </p:txBody>
      </p:sp>
      <p:sp>
        <p:nvSpPr>
          <p:cNvPr id="38920" name="Rectangle 8" descr="Large confetti"/>
          <p:cNvSpPr>
            <a:spLocks noGrp="1" noChangeArrowheads="1"/>
          </p:cNvSpPr>
          <p:nvPr>
            <p:ph type="title" idx="4294967295"/>
          </p:nvPr>
        </p:nvSpPr>
        <p:spPr>
          <a:xfrm>
            <a:off x="2286000" y="457200"/>
            <a:ext cx="7696200" cy="6096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anchor="ctr"/>
          <a:lstStyle/>
          <a:p>
            <a:pPr algn="l">
              <a:defRPr/>
            </a:pPr>
            <a:r>
              <a:rPr lang="en-US" sz="3000">
                <a:effectLst>
                  <a:outerShdw blurRad="38100" dist="38100" dir="2700000" algn="tl">
                    <a:srgbClr val="000000"/>
                  </a:outerShdw>
                </a:effectLst>
                <a:latin typeface="Cambria" charset="0"/>
                <a:ea typeface="ＭＳ Ｐゴシック" charset="0"/>
              </a:rPr>
              <a:t> </a:t>
            </a:r>
          </a:p>
        </p:txBody>
      </p:sp>
      <p:pic>
        <p:nvPicPr>
          <p:cNvPr id="2" name="Picture 1" descr="The RGS 201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501" y="751115"/>
            <a:ext cx="10180099" cy="4281236"/>
          </a:xfrm>
          <a:prstGeom prst="rect">
            <a:avLst/>
          </a:prstGeom>
        </p:spPr>
      </p:pic>
      <p:sp>
        <p:nvSpPr>
          <p:cNvPr id="3" name="Slide Number Placeholder 2">
            <a:extLst>
              <a:ext uri="{FF2B5EF4-FFF2-40B4-BE49-F238E27FC236}">
                <a16:creationId xmlns:a16="http://schemas.microsoft.com/office/drawing/2014/main" id="{34112648-4C2E-8644-839A-7C9B5ECC1B53}"/>
              </a:ext>
            </a:extLst>
          </p:cNvPr>
          <p:cNvSpPr>
            <a:spLocks noGrp="1"/>
          </p:cNvSpPr>
          <p:nvPr>
            <p:ph type="sldNum" sz="quarter" idx="12"/>
          </p:nvPr>
        </p:nvSpPr>
        <p:spPr/>
        <p:txBody>
          <a:bodyPr/>
          <a:lstStyle/>
          <a:p>
            <a:fld id="{5CD29A50-C972-8F4F-B087-A17A7F4EF032}" type="slidenum">
              <a:rPr lang="en-US" smtClean="0"/>
              <a:t>8</a:t>
            </a:fld>
            <a:endParaRPr lang="en-US"/>
          </a:p>
        </p:txBody>
      </p:sp>
    </p:spTree>
    <p:extLst>
      <p:ext uri="{BB962C8B-B14F-4D97-AF65-F5344CB8AC3E}">
        <p14:creationId xmlns:p14="http://schemas.microsoft.com/office/powerpoint/2010/main" val="3801290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F4905-C9B9-324E-ABA7-E0720E18F72F}"/>
              </a:ext>
            </a:extLst>
          </p:cNvPr>
          <p:cNvSpPr>
            <a:spLocks noGrp="1"/>
          </p:cNvSpPr>
          <p:nvPr>
            <p:ph type="title"/>
          </p:nvPr>
        </p:nvSpPr>
        <p:spPr>
          <a:xfrm>
            <a:off x="459828" y="165429"/>
            <a:ext cx="11427372" cy="1087902"/>
          </a:xfrm>
        </p:spPr>
        <p:txBody>
          <a:bodyPr>
            <a:normAutofit/>
          </a:bodyPr>
          <a:lstStyle/>
          <a:p>
            <a:pPr algn="ctr"/>
            <a:r>
              <a:rPr lang="en-US" sz="2800" dirty="0">
                <a:solidFill>
                  <a:schemeClr val="accent1"/>
                </a:solidFill>
                <a:latin typeface="Garamond" panose="02020404030301010803" pitchFamily="18" charset="0"/>
              </a:rPr>
              <a:t>Pine Gap is the obvious test case of the government’s disingenuous and intellectually lazy “It’s all too hard” position.</a:t>
            </a:r>
          </a:p>
        </p:txBody>
      </p:sp>
      <p:sp>
        <p:nvSpPr>
          <p:cNvPr id="3" name="Content Placeholder 2">
            <a:extLst>
              <a:ext uri="{FF2B5EF4-FFF2-40B4-BE49-F238E27FC236}">
                <a16:creationId xmlns:a16="http://schemas.microsoft.com/office/drawing/2014/main" id="{785E892F-7A9A-2043-8A74-FCAE25823541}"/>
              </a:ext>
            </a:extLst>
          </p:cNvPr>
          <p:cNvSpPr>
            <a:spLocks noGrp="1"/>
          </p:cNvSpPr>
          <p:nvPr>
            <p:ph idx="1"/>
          </p:nvPr>
        </p:nvSpPr>
        <p:spPr>
          <a:xfrm>
            <a:off x="1529443" y="1317250"/>
            <a:ext cx="9133114" cy="5146936"/>
          </a:xfrm>
        </p:spPr>
        <p:txBody>
          <a:bodyPr>
            <a:noAutofit/>
          </a:bodyPr>
          <a:lstStyle/>
          <a:p>
            <a:r>
              <a:rPr lang="en-GB" sz="2000" dirty="0">
                <a:latin typeface="Garamond" panose="02020404030301010803" pitchFamily="18" charset="0"/>
              </a:rPr>
              <a:t>A careful examination of precisely what Pine Gap does shows t</a:t>
            </a:r>
            <a:r>
              <a:rPr lang="en-GB" sz="2000" b="1" dirty="0">
                <a:latin typeface="Garamond" panose="02020404030301010803" pitchFamily="18" charset="0"/>
              </a:rPr>
              <a:t>here is a viable pathway for Australia to become compliant with the TPNW without disrupting its alliance with the United States.</a:t>
            </a:r>
          </a:p>
          <a:p>
            <a:r>
              <a:rPr lang="en-US" sz="2000" b="1" dirty="0">
                <a:latin typeface="Garamond" panose="02020404030301010803" pitchFamily="18" charset="0"/>
              </a:rPr>
              <a:t>The Relay Ground Station </a:t>
            </a:r>
            <a:r>
              <a:rPr lang="en-US" sz="2000" dirty="0">
                <a:latin typeface="Garamond" panose="02020404030301010803" pitchFamily="18" charset="0"/>
              </a:rPr>
              <a:t>links to </a:t>
            </a:r>
            <a:r>
              <a:rPr lang="en-US" sz="2000" b="1" dirty="0">
                <a:latin typeface="Garamond" panose="02020404030301010803" pitchFamily="18" charset="0"/>
              </a:rPr>
              <a:t>US early warning satellites</a:t>
            </a:r>
            <a:r>
              <a:rPr lang="en-US" sz="2000" dirty="0">
                <a:latin typeface="Garamond" panose="02020404030301010803" pitchFamily="18" charset="0"/>
              </a:rPr>
              <a:t> with infrared sensors detecting the launch of enemy missiles.</a:t>
            </a:r>
          </a:p>
          <a:p>
            <a:r>
              <a:rPr lang="en-GB" sz="2000" b="1" dirty="0">
                <a:latin typeface="Garamond" panose="02020404030301010803" pitchFamily="18" charset="0"/>
              </a:rPr>
              <a:t>The infrared detection satellites that provide early warning of an attack are also essential for US nuclear war fighting. </a:t>
            </a:r>
            <a:r>
              <a:rPr lang="en-GB" sz="2000" dirty="0">
                <a:latin typeface="Garamond" panose="02020404030301010803" pitchFamily="18" charset="0"/>
              </a:rPr>
              <a:t>The same technology that detects the heat blooms of missile launches also indicates which known adversary nuclear missile sites are empty following firing, and which remain capable of firing.</a:t>
            </a:r>
            <a:endParaRPr lang="en-US" sz="2000" dirty="0">
              <a:latin typeface="Garamond" panose="02020404030301010803" pitchFamily="18" charset="0"/>
            </a:endParaRPr>
          </a:p>
          <a:p>
            <a:r>
              <a:rPr lang="en-US" sz="2000" b="1" dirty="0">
                <a:latin typeface="Garamond" panose="02020404030301010803" pitchFamily="18" charset="0"/>
              </a:rPr>
              <a:t>the Relay Ground Station is an automatically operated and remotely controlled station that is technically redundant.</a:t>
            </a:r>
            <a:endParaRPr lang="en-AU" sz="2000" b="1" dirty="0">
              <a:latin typeface="Garamond" panose="02020404030301010803" pitchFamily="18" charset="0"/>
            </a:endParaRPr>
          </a:p>
          <a:p>
            <a:r>
              <a:rPr lang="en-US" sz="2000" b="1" dirty="0">
                <a:latin typeface="Garamond" panose="02020404030301010803" pitchFamily="18" charset="0"/>
              </a:rPr>
              <a:t>If the Australian government gave the United States notice – say five years – the Relay Ground Station could be closed without significant detriment to US national interests.</a:t>
            </a:r>
            <a:endParaRPr lang="en-AU" sz="2000" b="1" dirty="0">
              <a:latin typeface="Garamond" panose="02020404030301010803" pitchFamily="18" charset="0"/>
            </a:endParaRPr>
          </a:p>
          <a:p>
            <a:r>
              <a:rPr lang="en-US" sz="2000" b="1" dirty="0">
                <a:latin typeface="Garamond" panose="02020404030301010803" pitchFamily="18" charset="0"/>
              </a:rPr>
              <a:t>The rest of Pine Gap – the much larger signals intelligence facility – would remain untouched.</a:t>
            </a:r>
            <a:endParaRPr lang="en-AU" sz="2000" b="1" dirty="0">
              <a:latin typeface="Garamond" panose="02020404030301010803" pitchFamily="18" charset="0"/>
            </a:endParaRPr>
          </a:p>
        </p:txBody>
      </p:sp>
      <p:sp>
        <p:nvSpPr>
          <p:cNvPr id="4" name="Slide Number Placeholder 3">
            <a:extLst>
              <a:ext uri="{FF2B5EF4-FFF2-40B4-BE49-F238E27FC236}">
                <a16:creationId xmlns:a16="http://schemas.microsoft.com/office/drawing/2014/main" id="{17FB85DD-4BD7-CB4E-B49E-3794F568A20B}"/>
              </a:ext>
            </a:extLst>
          </p:cNvPr>
          <p:cNvSpPr>
            <a:spLocks noGrp="1"/>
          </p:cNvSpPr>
          <p:nvPr>
            <p:ph type="sldNum" sz="quarter" idx="12"/>
          </p:nvPr>
        </p:nvSpPr>
        <p:spPr/>
        <p:txBody>
          <a:bodyPr/>
          <a:lstStyle/>
          <a:p>
            <a:fld id="{9F502262-76D5-A741-9B3A-87450BC6F45E}" type="slidenum">
              <a:rPr lang="en-US" smtClean="0"/>
              <a:t>9</a:t>
            </a:fld>
            <a:endParaRPr lang="en-US"/>
          </a:p>
        </p:txBody>
      </p:sp>
    </p:spTree>
    <p:extLst>
      <p:ext uri="{BB962C8B-B14F-4D97-AF65-F5344CB8AC3E}">
        <p14:creationId xmlns:p14="http://schemas.microsoft.com/office/powerpoint/2010/main" val="1279191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3553</Words>
  <Application>Microsoft Macintosh PowerPoint</Application>
  <PresentationFormat>Widescreen</PresentationFormat>
  <Paragraphs>166</Paragraphs>
  <Slides>19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vt:lpstr>
      <vt:lpstr>Garamond</vt:lpstr>
      <vt:lpstr>Office Theme</vt:lpstr>
      <vt:lpstr>Obstacles to Australian compliance with  the nuclear ban treaty  Richard Tanter</vt:lpstr>
      <vt:lpstr>UN Treaty on the Prohibition of Nuclear Weapons </vt:lpstr>
      <vt:lpstr>Australia’s current nuclear posture and paths to reform for compliance with the TPNW</vt:lpstr>
      <vt:lpstr>How much compliance with the TPNW over ‘assistance’ is in fact required for successful ratification, and who decides?</vt:lpstr>
      <vt:lpstr>Pine Gap’s big ears and big infrared eyes: three distinct functions today</vt:lpstr>
      <vt:lpstr>The hard case for the TPNW:  Pine Gap’s nuclear weapons roles</vt:lpstr>
      <vt:lpstr>Australian government position – due to the number and complexity of  nuclear weapons connections, it’s too hard to comply</vt:lpstr>
      <vt:lpstr> </vt:lpstr>
      <vt:lpstr>Pine Gap is the obvious test case of the government’s disingenuous and intellectually lazy “It’s all too hard” position.</vt:lpstr>
      <vt:lpstr>What is the Relay Ground Station’s nuclear targeting connection? Why does technological change mean the Relay Ground Station can be closed without damaging the US alliance? </vt:lpstr>
      <vt:lpstr>A new problem for compliance with the TPNW: RAAF Base Tindal  dedicated USAF facilities at for B-52 fly-in fly-out aircraft </vt:lpstr>
      <vt:lpstr>RAAF Base Tindal – US-Australia Force Posture Initiative expansion</vt:lpstr>
      <vt:lpstr>Nuclear-capable B-52s to Tindal – strategic and compliance implications</vt:lpstr>
      <vt:lpstr>For detailed documentation and argument relevant to this presentation  see RT papers here</vt:lpstr>
      <vt:lpstr>Extras</vt:lpstr>
      <vt:lpstr>Compliance with the TPNW: the future of the joint facilities?</vt:lpstr>
      <vt:lpstr>What is the Relay Ground Station’s nuclear targeting connection? Why does technological change mean the Relay Ground Station can be closed without damaging the US alliance? </vt:lpstr>
      <vt:lpstr>Three bases, three different problems, three areas of doubt, three solutions</vt:lpstr>
      <vt:lpstr>Global structures of accountability for war, nuclear terror, and planetary climate security: Cross-national processes of democratic control – a missing element of democratic global governance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Obstacles to Australian compliance with  the nuclear ban treaty  Richard Tanter</dc:title>
  <dc:subject/>
  <dc:creator>Richard Tanter</dc:creator>
  <cp:keywords/>
  <dc:description/>
  <cp:lastModifiedBy>Richard Tanter</cp:lastModifiedBy>
  <cp:revision>55</cp:revision>
  <dcterms:created xsi:type="dcterms:W3CDTF">2023-07-04T00:13:25Z</dcterms:created>
  <dcterms:modified xsi:type="dcterms:W3CDTF">2023-07-04T05:13:44Z</dcterms:modified>
  <cp:category/>
</cp:coreProperties>
</file>