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549" r:id="rId3"/>
    <p:sldId id="555" r:id="rId4"/>
    <p:sldId id="547" r:id="rId5"/>
    <p:sldId id="548" r:id="rId6"/>
    <p:sldId id="368" r:id="rId7"/>
    <p:sldId id="3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6126"/>
  </p:normalViewPr>
  <p:slideViewPr>
    <p:cSldViewPr snapToGrid="0">
      <p:cViewPr>
        <p:scale>
          <a:sx n="110" d="100"/>
          <a:sy n="110" d="100"/>
        </p:scale>
        <p:origin x="73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51DB-216D-23F6-7025-7AE0C399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D0A08-BA83-781C-888B-818CEAA91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BEF58-3B1E-AAE0-89C7-1838885F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0C9B-A30B-FE47-857A-7402A00724D8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C1EEA-BADD-928E-C328-CD4A5091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1F958-44C8-68A8-2E99-B0C218A7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B6-FCD6-0941-BDFE-17BBC923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7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C102-E9E8-280B-FA96-5E2DB7BD5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3AE1F-01B5-57A5-B13C-6F20C7B35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2E06F-6306-EE67-DCBE-49EB0971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0C9B-A30B-FE47-857A-7402A00724D8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A1E0-B02D-0349-F1A2-01062D68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B51B-57F8-59D3-B378-ABFD0CD2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B6-FCD6-0941-BDFE-17BBC923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8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8037E0-D393-5E48-C83E-15B34E410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74116-CFA1-A366-DACF-DBA838F4A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A07A-7B37-699F-A112-66F57AD9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0C9B-A30B-FE47-857A-7402A00724D8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29CAE-9DD7-30CA-D7A4-525DD3A5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57190-A2FE-6B79-66F6-222E40B6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B6-FCD6-0941-BDFE-17BBC923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31F37-E9D5-DBA8-246B-8A83B8A9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109A8-C2B8-2E28-04D2-25D5ABEEB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7C10-465E-14C8-2E3C-A67019E9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0C9B-A30B-FE47-857A-7402A00724D8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F6C1A-547D-BB63-1E52-E19B1B34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F9A33-8A80-9E3F-180A-67A6D3E0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B6-FCD6-0941-BDFE-17BBC923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9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E181-FFD6-ED93-5E0B-D7560A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B0B3F-6CD8-03A9-05BA-63A008B6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9A0D7-A40D-8869-6B3C-777F0BEB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0C9B-A30B-FE47-857A-7402A00724D8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0568D-5660-E28D-D66D-0362246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A373C-D6F7-B44F-9C9E-2FFEE3F6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B6-FCD6-0941-BDFE-17BBC923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386F7-F61C-6ED9-4203-27A0E5B3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2089-DBF9-E78A-D144-4F49F0E77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BFA5F-4C90-0E5D-C22F-7C4CA9B38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903F4-A2D8-87C7-7607-DB5E7FEA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0C9B-A30B-FE47-857A-7402A00724D8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292A8-A8CB-ED33-51F1-AE14A645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D7280-B5F8-0072-D9CD-FA2A2C2A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B6-FCD6-0941-BDFE-17BBC923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4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5C42-F82B-4AEE-68C2-ADDEFFEC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3D02B-31F7-EBE1-1A0C-9D06711C6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F1AB0-5E26-3105-A4DF-32BB6D4E9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74135-D67C-3972-7B0C-6C43AE510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ABE5EA-C14A-64CF-1B7C-CE5A8AA67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4A0CB-D988-D6E5-3B9D-DDCCD3C82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0C9B-A30B-FE47-857A-7402A00724D8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082FAA-F0AB-301F-89DB-AC957497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856D1-5427-7942-96B6-711F8F30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B6-FCD6-0941-BDFE-17BBC923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2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B62A5-BC36-2DAD-CCF8-52D61C77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87A31-E2A6-119B-8E89-EEA4E490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0C9B-A30B-FE47-857A-7402A00724D8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C902B-B54D-9E6E-1842-AF5A09BE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D9EC3-07AE-F901-C527-5507FCBA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B6-FCD6-0941-BDFE-17BBC923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92712-DDE3-C39A-073C-839DC918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0C9B-A30B-FE47-857A-7402A00724D8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4D7235-4332-5638-988D-B15393A6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7F6E1-E575-9464-F71E-C1572B1F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B6-FCD6-0941-BDFE-17BBC923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2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C013-EF73-E606-4FF4-DCE11E72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0E939-5BE7-7E1B-4238-1670D0F8F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D137A-E22F-A619-B2F5-C541533D1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5E130-187B-F044-6654-AC0AE470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0C9B-A30B-FE47-857A-7402A00724D8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96728-CD81-F320-FB9F-6DDE449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AA6F1-4394-B636-D298-EF8C3660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B6-FCD6-0941-BDFE-17BBC923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6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12ED1-4F1B-F321-57D2-626604CB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538C7D-3FEA-EFE7-F3F3-78DF25F6E8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1B64B-D56A-896A-4F22-D11C3E3D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9828A-6110-7FF5-1406-33F182CD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0C9B-A30B-FE47-857A-7402A00724D8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10730-2059-D037-B518-62CBEC66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0C9E0-75DD-D88C-31F0-D123ADFE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FB6-FCD6-0941-BDFE-17BBC923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4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63A3B-FC52-7B0A-E953-4EB1A80E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53E16-C37E-0167-3F8C-B398346BB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C61D0-283C-24A1-9E7D-677D70686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A0C9B-A30B-FE47-857A-7402A00724D8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E4624-26B3-46D8-71A7-E2D7CC3A6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A0F80-B1E1-56A7-6EA4-F1CD8D122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D4FB6-FCD6-0941-BDFE-17BBC923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3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tanter@nautilus.org" TargetMode="External"/><Relationship Id="rId2" Type="http://schemas.openxmlformats.org/officeDocument/2006/relationships/hyperlink" Target="http://nautilus.org/network/associates/richard-tanter/publication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hyperlink" Target="https://nautilus.org/napsnet/napsnet-special-reports/talk-us-through-aukusand-australias-dream-submarine/" TargetMode="External"/><Relationship Id="rId4" Type="http://schemas.openxmlformats.org/officeDocument/2006/relationships/hyperlink" Target="https://masspeaceaction.org/event/challenging-aukus-the-imperative-of-diplomacy-with-chin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twitter.com/james_acton32/status/1635374309903581185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utilus.org/napsnet/napsnet-special-reports/australias-future-submarinesan-explainer/" TargetMode="External"/><Relationship Id="rId2" Type="http://schemas.openxmlformats.org/officeDocument/2006/relationships/hyperlink" Target="https://nautilus.org/napsnet/napsnet-special-reports/talk-us-through-aukusand-australias-dream-submari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hnmenadue.com/aukus-and-the-threat-of-war-with-chin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apjjf.org/2018/11/Tanter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autilus.org/briefing-books/australian-defence-facilities/richard-tanter-the-north-west-cape-cluster-of-high-technology-defence-faciliti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5C6CC8-E076-9D8C-C5A3-E6FC85D91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009" y="1134319"/>
            <a:ext cx="6732607" cy="359972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Challenging the Australia-UK-US Alliance &amp; the Imperative of Diplomacy With China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Richard Tanter</a:t>
            </a:r>
            <a:br>
              <a:rPr lang="en-US" sz="3600" dirty="0"/>
            </a:br>
            <a:br>
              <a:rPr lang="en-US" sz="3600" dirty="0"/>
            </a:br>
            <a:r>
              <a:rPr lang="en-US" sz="1800" dirty="0">
                <a:hlinkClick r:id="rId3"/>
              </a:rPr>
              <a:t>rtanter@nautilus.org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02F9E5-95B3-C49F-A7E5-E4A9F9228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8004" y="5260211"/>
            <a:ext cx="5737184" cy="1053296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Massachusetts Peace Action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AU" sz="240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 April 2023</a:t>
            </a:r>
          </a:p>
          <a:p>
            <a:endParaRPr lang="en-US" dirty="0"/>
          </a:p>
        </p:txBody>
      </p:sp>
      <p:pic>
        <p:nvPicPr>
          <p:cNvPr id="7" name="Picture 6" descr="A picture containing text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485694D0-390C-D2B7-B866-9DE0E49C2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812" y="1869311"/>
            <a:ext cx="4826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6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E88447-04DC-0AA0-B1BF-A765D2F76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00" y="381965"/>
            <a:ext cx="8630854" cy="1034632"/>
          </a:xfrm>
        </p:spPr>
        <p:txBody>
          <a:bodyPr>
            <a:normAutofit fontScale="90000"/>
          </a:bodyPr>
          <a:lstStyle/>
          <a:p>
            <a:r>
              <a:rPr lang="en-US" dirty="0"/>
              <a:t>The three-part AUKUS submarines plan: 2023 – 2050s: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hlinkClick r:id="rId2"/>
              </a:rPr>
              <a:t>James Acton tweet summary</a:t>
            </a:r>
            <a:endParaRPr lang="en-US" dirty="0"/>
          </a:p>
        </p:txBody>
      </p:sp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DE4BA5E-E229-50B2-1ABA-372469A79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100" y="1970299"/>
            <a:ext cx="8794206" cy="3471104"/>
          </a:xfrm>
          <a:ln>
            <a:solidFill>
              <a:schemeClr val="accent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70AC6A-2F9A-6C73-094A-5C046165B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5306" y="1009600"/>
            <a:ext cx="2902694" cy="5194430"/>
          </a:xfrm>
        </p:spPr>
        <p:txBody>
          <a:bodyPr>
            <a:noAutofit/>
          </a:bodyPr>
          <a:lstStyle/>
          <a:p>
            <a:r>
              <a:rPr lang="en-US" sz="1800" dirty="0"/>
              <a:t>Additional re subs: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High-level nuclear waste storage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Naval training arrangements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Naval and civilian nuclear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Nuclear regulatory and safety regimes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Combat and  communications systems  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Fleet operational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industrial subsidies to US and UK arms corporations</a:t>
            </a:r>
          </a:p>
        </p:txBody>
      </p:sp>
    </p:spTree>
    <p:extLst>
      <p:ext uri="{BB962C8B-B14F-4D97-AF65-F5344CB8AC3E}">
        <p14:creationId xmlns:p14="http://schemas.microsoft.com/office/powerpoint/2010/main" val="126599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5A1A-7B16-84B3-E265-19AA969A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Nuclear-powered submarines – a gross and dangerous  folly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808B4-076A-27D3-5586-CD4CB599A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54" y="1432085"/>
            <a:ext cx="10601446" cy="506078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IF AS ADVERTISED: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Only utility is to marginally supplement US fleet protection capabilities to attack China, and/or to help destroy China’s second strike nuclear deterrence submarine-based missile force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 = existential threat to China they are unlikely to forget even if it does not happen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Massively expensive; huge opportunity costs for actual Aust </a:t>
            </a:r>
            <a:r>
              <a:rPr lang="en-US" sz="2000" dirty="0" err="1">
                <a:solidFill>
                  <a:schemeClr val="accent1"/>
                </a:solidFill>
              </a:rPr>
              <a:t>defence</a:t>
            </a:r>
            <a:r>
              <a:rPr lang="en-US" sz="2000" dirty="0">
                <a:solidFill>
                  <a:schemeClr val="accent1"/>
                </a:solidFill>
              </a:rPr>
              <a:t> requirements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Unlikely to eventuate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Dependence on US tech = surrender of Aust strategic autonomy (Malcolm Turnbull in latest Quarterly Essay)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On AUKUS and the submarines, see Allan Behm, "</a:t>
            </a:r>
            <a:r>
              <a:rPr lang="en-US" sz="2000" dirty="0">
                <a:solidFill>
                  <a:schemeClr val="accent1"/>
                </a:solidFill>
                <a:hlinkClick r:id="rId2"/>
              </a:rPr>
              <a:t>TALK US THROUGH AUKUS…AND AUSTRALIA’S DREAM SUBMARINE</a:t>
            </a:r>
            <a:r>
              <a:rPr lang="en-US" sz="2000" dirty="0">
                <a:solidFill>
                  <a:schemeClr val="accent1"/>
                </a:solidFill>
              </a:rPr>
              <a:t>", </a:t>
            </a:r>
            <a:r>
              <a:rPr lang="en-US" sz="2000" i="1" dirty="0" err="1">
                <a:solidFill>
                  <a:schemeClr val="accent1"/>
                </a:solidFill>
              </a:rPr>
              <a:t>NAPSNet</a:t>
            </a:r>
            <a:r>
              <a:rPr lang="en-US" sz="2000" i="1" dirty="0">
                <a:solidFill>
                  <a:schemeClr val="accent1"/>
                </a:solidFill>
              </a:rPr>
              <a:t> Special Reports</a:t>
            </a:r>
            <a:r>
              <a:rPr lang="en-US" sz="2000" dirty="0">
                <a:solidFill>
                  <a:schemeClr val="accent1"/>
                </a:solidFill>
              </a:rPr>
              <a:t>, February 22, 2023,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For technical analysis of Australian submarine procurement issues see Allan Behm, Rear Admiral Peter Briggs (Retired), Commodore Paul Greenfield Ran (Retired), "</a:t>
            </a:r>
            <a:r>
              <a:rPr lang="en-US" sz="2000" dirty="0">
                <a:solidFill>
                  <a:schemeClr val="accent1"/>
                </a:solidFill>
                <a:hlinkClick r:id="rId3"/>
              </a:rPr>
              <a:t>AUSTRALIA’S FUTURE SUBMARINES: AN EXPLAINER</a:t>
            </a:r>
            <a:r>
              <a:rPr lang="en-US" sz="2000" dirty="0">
                <a:solidFill>
                  <a:schemeClr val="accent1"/>
                </a:solidFill>
              </a:rPr>
              <a:t>", </a:t>
            </a:r>
            <a:r>
              <a:rPr lang="en-US" sz="2000" i="1" dirty="0" err="1">
                <a:solidFill>
                  <a:schemeClr val="accent1"/>
                </a:solidFill>
              </a:rPr>
              <a:t>NAPSNet</a:t>
            </a:r>
            <a:r>
              <a:rPr lang="en-US" sz="2000" i="1" dirty="0">
                <a:solidFill>
                  <a:schemeClr val="accent1"/>
                </a:solidFill>
              </a:rPr>
              <a:t> Special Reports</a:t>
            </a:r>
            <a:r>
              <a:rPr lang="en-US" sz="2000" dirty="0">
                <a:solidFill>
                  <a:schemeClr val="accent1"/>
                </a:solidFill>
              </a:rPr>
              <a:t>, November 16, 2022.</a:t>
            </a:r>
          </a:p>
          <a:p>
            <a:pPr algn="just"/>
            <a:r>
              <a:rPr lang="en-US" sz="2000" dirty="0">
                <a:solidFill>
                  <a:schemeClr val="accent1"/>
                </a:solidFill>
              </a:rPr>
              <a:t>Richard Tanter, </a:t>
            </a:r>
            <a:r>
              <a:rPr lang="en-AU" sz="1600" b="0" i="0" u="none" strike="noStrike" dirty="0">
                <a:solidFill>
                  <a:srgbClr val="000000"/>
                </a:solidFill>
                <a:effectLst/>
                <a:latin typeface="OpenSansRegular"/>
              </a:rPr>
              <a:t>‘</a:t>
            </a:r>
            <a:r>
              <a:rPr lang="en-AU" sz="1600" b="0" i="0" u="none" strike="noStrike" dirty="0">
                <a:solidFill>
                  <a:srgbClr val="B22416"/>
                </a:solidFill>
                <a:effectLst/>
                <a:latin typeface="OpenSansRegular"/>
                <a:hlinkClick r:id="rId4"/>
              </a:rPr>
              <a:t>AUKUS and the threat of war with China: five tasks for the peace movement’</a:t>
            </a:r>
            <a:r>
              <a:rPr lang="en-AU" sz="1600" b="0" i="0" u="none" strike="noStrike" dirty="0">
                <a:solidFill>
                  <a:srgbClr val="000000"/>
                </a:solidFill>
                <a:effectLst/>
                <a:latin typeface="OpenSansRegular"/>
              </a:rPr>
              <a:t>, </a:t>
            </a:r>
            <a:r>
              <a:rPr lang="en-AU" sz="1600" b="0" i="1" u="none" strike="noStrike" dirty="0">
                <a:solidFill>
                  <a:srgbClr val="000000"/>
                </a:solidFill>
                <a:effectLst/>
                <a:latin typeface="OpenSansRegular"/>
              </a:rPr>
              <a:t>Pearls &amp; Irritations</a:t>
            </a:r>
            <a:r>
              <a:rPr lang="en-AU" sz="1600" b="0" i="0" u="none" strike="noStrike" dirty="0">
                <a:solidFill>
                  <a:srgbClr val="000000"/>
                </a:solidFill>
                <a:effectLst/>
                <a:latin typeface="OpenSansRegular"/>
              </a:rPr>
              <a:t>, 22 December 2022</a:t>
            </a:r>
          </a:p>
        </p:txBody>
      </p:sp>
    </p:spTree>
    <p:extLst>
      <p:ext uri="{BB962C8B-B14F-4D97-AF65-F5344CB8AC3E}">
        <p14:creationId xmlns:p14="http://schemas.microsoft.com/office/powerpoint/2010/main" val="379903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167098"/>
            <a:ext cx="1620456" cy="2033728"/>
          </a:xfrm>
        </p:spPr>
        <p:txBody>
          <a:bodyPr>
            <a:normAutofit/>
          </a:bodyPr>
          <a:lstStyle/>
          <a:p>
            <a:pPr algn="ctr"/>
            <a:r>
              <a:rPr lang="en-US" sz="1400" dirty="0"/>
              <a:t>Source: Richard Tanter, ‘</a:t>
            </a:r>
            <a:r>
              <a:rPr lang="en-US" sz="1400" dirty="0">
                <a:hlinkClick r:id="rId2"/>
              </a:rPr>
              <a:t>Tightly Bound: The United States and Australia’s Alliance-Dependent Militarization‘</a:t>
            </a:r>
            <a:r>
              <a:rPr lang="en-US" sz="1400" dirty="0"/>
              <a:t>, Glo</a:t>
            </a:r>
            <a:r>
              <a:rPr lang="en-US" sz="1400" i="1" dirty="0"/>
              <a:t>bal Asia</a:t>
            </a:r>
            <a:r>
              <a:rPr lang="en-US" sz="1400" dirty="0"/>
              <a:t>, Vol.13 No.1 (2018)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83" y="371730"/>
            <a:ext cx="7901960" cy="6167182"/>
          </a:xfr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41F6A-2B35-1148-9535-EBA7FB03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9A50-C972-8F4F-B087-A17A7F4EF032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408FD-BF72-4D5F-AF79-BCC4E53BC8F7}"/>
              </a:ext>
            </a:extLst>
          </p:cNvPr>
          <p:cNvSpPr txBox="1"/>
          <p:nvPr/>
        </p:nvSpPr>
        <p:spPr>
          <a:xfrm>
            <a:off x="6273478" y="1250066"/>
            <a:ext cx="671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Tindal</a:t>
            </a:r>
          </a:p>
        </p:txBody>
      </p:sp>
    </p:spTree>
    <p:extLst>
      <p:ext uri="{BB962C8B-B14F-4D97-AF65-F5344CB8AC3E}">
        <p14:creationId xmlns:p14="http://schemas.microsoft.com/office/powerpoint/2010/main" val="323528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60EE-EA22-01D9-1930-08769186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6" y="231492"/>
            <a:ext cx="2910331" cy="2673754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USAF facilities plan, RAAF Tindal, Katherine, NT</a:t>
            </a:r>
            <a:br>
              <a:rPr lang="en-US" sz="2400" dirty="0"/>
            </a:br>
            <a:br>
              <a:rPr lang="en-US" sz="2400" dirty="0"/>
            </a:br>
            <a:r>
              <a:rPr lang="en-US" sz="2000" dirty="0"/>
              <a:t>USAF B-52H hangars / apron</a:t>
            </a:r>
            <a:br>
              <a:rPr lang="en-US" sz="2000" dirty="0"/>
            </a:br>
            <a:r>
              <a:rPr lang="en-US" sz="2000" dirty="0"/>
              <a:t>USAF Operations facility</a:t>
            </a:r>
            <a:br>
              <a:rPr lang="en-US" sz="2000" dirty="0"/>
            </a:br>
            <a:r>
              <a:rPr lang="en-US" sz="2000" dirty="0"/>
              <a:t>USAF Maintenance facility</a:t>
            </a:r>
            <a:br>
              <a:rPr lang="en-US" sz="2000" dirty="0"/>
            </a:br>
            <a:r>
              <a:rPr lang="en-US" sz="2000" dirty="0"/>
              <a:t>USAF Fuel Farm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7840C7A6-6A14-1A30-C9ED-0196EDF57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9567" y="374073"/>
            <a:ext cx="6599867" cy="6109854"/>
          </a:xfr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8DBC1D-83C7-812D-E074-521314C57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037934" y="-618836"/>
            <a:ext cx="723900" cy="2959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28F14D-A0AB-6EBA-EB95-4D3AFCFD2E9C}"/>
              </a:ext>
            </a:extLst>
          </p:cNvPr>
          <p:cNvSpPr txBox="1"/>
          <p:nvPr/>
        </p:nvSpPr>
        <p:spPr>
          <a:xfrm>
            <a:off x="180109" y="4365411"/>
            <a:ext cx="2690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</a:t>
            </a:r>
            <a:r>
              <a:rPr lang="en-US" sz="1200" i="1" dirty="0"/>
              <a:t>: FY22 MCAF project PAF160700 Squadron Operations Facility, Royal Australian Air Force Base Darwin, Australia, Contract Opportunity Notice ID N6274221R1343</a:t>
            </a:r>
            <a:r>
              <a:rPr lang="en-US" sz="1200" dirty="0"/>
              <a:t>, </a:t>
            </a:r>
            <a:r>
              <a:rPr lang="en-US" sz="1200" dirty="0" err="1"/>
              <a:t>SAM.gov</a:t>
            </a:r>
            <a:r>
              <a:rPr lang="en-US" sz="1200" dirty="0"/>
              <a:t>, Original Published Date Oct 05, 2021; Original Inactive Date: Sep 30, 2022 [[Accessed 17 September 2022],</a:t>
            </a:r>
          </a:p>
        </p:txBody>
      </p:sp>
    </p:spTree>
    <p:extLst>
      <p:ext uri="{BB962C8B-B14F-4D97-AF65-F5344CB8AC3E}">
        <p14:creationId xmlns:p14="http://schemas.microsoft.com/office/powerpoint/2010/main" val="28981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4164-3263-1917-13F4-4C5EDD8E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8160B5-0A4E-0C6C-3A54-E0C02371AF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6400" y="1287550"/>
          <a:ext cx="11597480" cy="9336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0306">
                  <a:extLst>
                    <a:ext uri="{9D8B030D-6E8A-4147-A177-3AD203B41FA5}">
                      <a16:colId xmlns:a16="http://schemas.microsoft.com/office/drawing/2014/main" val="2098820187"/>
                    </a:ext>
                  </a:extLst>
                </a:gridCol>
                <a:gridCol w="3199783">
                  <a:extLst>
                    <a:ext uri="{9D8B030D-6E8A-4147-A177-3AD203B41FA5}">
                      <a16:colId xmlns:a16="http://schemas.microsoft.com/office/drawing/2014/main" val="3739141889"/>
                    </a:ext>
                  </a:extLst>
                </a:gridCol>
                <a:gridCol w="4677391">
                  <a:extLst>
                    <a:ext uri="{9D8B030D-6E8A-4147-A177-3AD203B41FA5}">
                      <a16:colId xmlns:a16="http://schemas.microsoft.com/office/drawing/2014/main" val="2260750614"/>
                    </a:ext>
                  </a:extLst>
                </a:gridCol>
              </a:tblGrid>
              <a:tr h="643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Facility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Coordinates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Remarks</a:t>
                      </a:r>
                      <a:endParaRPr lang="en-A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extLst>
                  <a:ext uri="{0D108BD9-81ED-4DB2-BD59-A6C34878D82A}">
                    <a16:rowId xmlns:a16="http://schemas.microsoft.com/office/drawing/2014/main" val="3263598325"/>
                  </a:ext>
                </a:extLst>
              </a:tr>
              <a:tr h="424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Area A, VLF transmitter antenna, Naval Communications Station Harold E. Holt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-21.816549°, 114.165868°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US constructed; US access; joint management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extLst>
                  <a:ext uri="{0D108BD9-81ED-4DB2-BD59-A6C34878D82A}">
                    <a16:rowId xmlns:a16="http://schemas.microsoft.com/office/drawing/2014/main" val="1931205998"/>
                  </a:ext>
                </a:extLst>
              </a:tr>
              <a:tr h="424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Area B, Base Administrative Area, Naval Communications Station Harold E. Holt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-21.886593°, 114.130581°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US constructed; US access; joint management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extLst>
                  <a:ext uri="{0D108BD9-81ED-4DB2-BD59-A6C34878D82A}">
                    <a16:rowId xmlns:a16="http://schemas.microsoft.com/office/drawing/2014/main" val="3675644253"/>
                  </a:ext>
                </a:extLst>
              </a:tr>
              <a:tr h="643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Space Surveillance Radar System, Naval Communications Station Harold E. Holt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-21.888860°, 114.130111°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US developed and  constructed; Australian paid some installation cost; remotely operated from RAAF Edinburgh; data to Combined Space Operations Center  (CSpOC), Vandenberg AFB, CA. 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extLst>
                  <a:ext uri="{0D108BD9-81ED-4DB2-BD59-A6C34878D82A}">
                    <a16:rowId xmlns:a16="http://schemas.microsoft.com/office/drawing/2014/main" val="3896266392"/>
                  </a:ext>
                </a:extLst>
              </a:tr>
              <a:tr h="643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Space Surveillance Telescope, Naval Communications Station Harold E. Holt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-21.8957°, 114.0899°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US developed and  constructed; Australian paid some installation cost; remotely operated from RAAF Edinburgh; data to Combined Space Operations Center  (CSpOC), Vandenberg AFB, CA.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extLst>
                  <a:ext uri="{0D108BD9-81ED-4DB2-BD59-A6C34878D82A}">
                    <a16:rowId xmlns:a16="http://schemas.microsoft.com/office/drawing/2014/main" val="913097837"/>
                  </a:ext>
                </a:extLst>
              </a:tr>
              <a:tr h="424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Defence High Frequency System Transmitter Station, Exmouth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-21.906818°, 114.132060°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Australian constructed, paid for, and operated. US access and US high frequency system integration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extLst>
                  <a:ext uri="{0D108BD9-81ED-4DB2-BD59-A6C34878D82A}">
                    <a16:rowId xmlns:a16="http://schemas.microsoft.com/office/drawing/2014/main" val="3555415777"/>
                  </a:ext>
                </a:extLst>
              </a:tr>
              <a:tr h="643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HANDS Ground Station Learmonth 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-22.218294°, 114.102356°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Wholly US space situational awareness telescopes remotely and controlled from USAF Kikei supercomputing space surveillance complex, Maui, HA. 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extLst>
                  <a:ext uri="{0D108BD9-81ED-4DB2-BD59-A6C34878D82A}">
                    <a16:rowId xmlns:a16="http://schemas.microsoft.com/office/drawing/2014/main" val="2840122711"/>
                  </a:ext>
                </a:extLst>
              </a:tr>
              <a:tr h="862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Learmonth Solar Observatory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-22.219239°, 114.103259° 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Joint operation by  Bureau of Meteorology and the USAF Detachment 1 of the 2nd Weather Squadron, Solar Observing Optical Network and Radio Solar Telescope Network, 557</a:t>
                      </a:r>
                      <a:r>
                        <a:rPr lang="en-GB" sz="1600" baseline="30000">
                          <a:effectLst/>
                        </a:rPr>
                        <a:t>th</a:t>
                      </a:r>
                      <a:r>
                        <a:rPr lang="en-GB" sz="1600">
                          <a:effectLst/>
                        </a:rPr>
                        <a:t> Weather Wing, Offutt AFB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extLst>
                  <a:ext uri="{0D108BD9-81ED-4DB2-BD59-A6C34878D82A}">
                    <a16:rowId xmlns:a16="http://schemas.microsoft.com/office/drawing/2014/main" val="3387220975"/>
                  </a:ext>
                </a:extLst>
              </a:tr>
              <a:tr h="643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Learmonth Space Situational Awareness (SSA) Observatory, Electro Optical Systems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-22.220436°, 114.103602°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Electro-Optical Systems, Canberra-based Australian technology company, partnering with Lockheed Martin; located on Defence property.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extLst>
                  <a:ext uri="{0D108BD9-81ED-4DB2-BD59-A6C34878D82A}">
                    <a16:rowId xmlns:a16="http://schemas.microsoft.com/office/drawing/2014/main" val="1762287751"/>
                  </a:ext>
                </a:extLst>
              </a:tr>
              <a:tr h="643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RAAF Base Learmonth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-22.234317°, 114.080960°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HANDS Ground Station Learmonth, Learmonth Solar Observatory and Learmonth Space Situational Awareness (SSA) Observatory co-located on RAAF Learmonth. 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extLst>
                  <a:ext uri="{0D108BD9-81ED-4DB2-BD59-A6C34878D82A}">
                    <a16:rowId xmlns:a16="http://schemas.microsoft.com/office/drawing/2014/main" val="206129909"/>
                  </a:ext>
                </a:extLst>
              </a:tr>
              <a:tr h="206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 Learmonth Air Weapons Range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-22.449045°, 113.811018°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US use not verified.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extLst>
                  <a:ext uri="{0D108BD9-81ED-4DB2-BD59-A6C34878D82A}">
                    <a16:rowId xmlns:a16="http://schemas.microsoft.com/office/drawing/2014/main" val="2619757315"/>
                  </a:ext>
                </a:extLst>
              </a:tr>
              <a:tr h="424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Defence High Frequency System Receiver Station, Rough Range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-22.336271°, 114.048547°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Australian constructed, paid for, and operated. US access and US high frequency system integration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6195" marR="56195" marT="0" marB="0"/>
                </a:tc>
                <a:extLst>
                  <a:ext uri="{0D108BD9-81ED-4DB2-BD59-A6C34878D82A}">
                    <a16:rowId xmlns:a16="http://schemas.microsoft.com/office/drawing/2014/main" val="7745503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73D476-7CCF-28C2-E7F0-5B4F0FD71C9D}"/>
              </a:ext>
            </a:extLst>
          </p:cNvPr>
          <p:cNvSpPr txBox="1"/>
          <p:nvPr/>
        </p:nvSpPr>
        <p:spPr>
          <a:xfrm>
            <a:off x="838201" y="365126"/>
            <a:ext cx="978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/>
                </a:solidFill>
              </a:rPr>
              <a:t>Richard Tanter, ‘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OpenSansRegular"/>
              </a:rPr>
              <a:t>‘</a:t>
            </a:r>
            <a:r>
              <a:rPr lang="en-AU" b="0" i="0" u="none" strike="noStrike" dirty="0">
                <a:solidFill>
                  <a:srgbClr val="B22416"/>
                </a:solidFill>
                <a:effectLst/>
                <a:latin typeface="OpenSansRegular"/>
                <a:hlinkClick r:id="rId2"/>
              </a:rPr>
              <a:t>The North West Cape cluster of high technology defence facilities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OpenSansRegular"/>
              </a:rPr>
              <a:t>‘, Australian Defence Facilities, Australian Defence Facilities, Nautilus Institute, 15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358081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F05DB-F230-8BBC-65F4-D1E6AE15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C2644A-08AD-DC95-21A2-D9591E2D62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1445" y="113346"/>
          <a:ext cx="10515600" cy="522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385866720"/>
                    </a:ext>
                  </a:extLst>
                </a:gridCol>
                <a:gridCol w="2452511">
                  <a:extLst>
                    <a:ext uri="{9D8B030D-6E8A-4147-A177-3AD203B41FA5}">
                      <a16:colId xmlns:a16="http://schemas.microsoft.com/office/drawing/2014/main" val="3948489190"/>
                    </a:ext>
                  </a:extLst>
                </a:gridCol>
                <a:gridCol w="4557889">
                  <a:extLst>
                    <a:ext uri="{9D8B030D-6E8A-4147-A177-3AD203B41FA5}">
                      <a16:colId xmlns:a16="http://schemas.microsoft.com/office/drawing/2014/main" val="1008345217"/>
                    </a:ext>
                  </a:extLst>
                </a:gridCol>
              </a:tblGrid>
              <a:tr h="811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HANDS Ground Station Learmonth 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-22.218294°, 114.102356°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Wholly US space situational awareness telescopes remotely and controlled from USAF Kikei supercomputing space surveillance complex, Maui, HA. 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780188"/>
                  </a:ext>
                </a:extLst>
              </a:tr>
              <a:tr h="108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Learmonth Solar Observatory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-22.219239°, 114.103259° 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Joint operation by  Bureau of Meteorology and the USAF Detachment 1 of the 2nd Weather Squadron, Solar Observing Optical Network and Radio Solar Telescope Network, 557</a:t>
                      </a:r>
                      <a:r>
                        <a:rPr lang="en-GB" sz="1600" baseline="30000">
                          <a:effectLst/>
                        </a:rPr>
                        <a:t>th</a:t>
                      </a:r>
                      <a:r>
                        <a:rPr lang="en-GB" sz="1600">
                          <a:effectLst/>
                        </a:rPr>
                        <a:t> Weather Wing, Offutt AFB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981139"/>
                  </a:ext>
                </a:extLst>
              </a:tr>
              <a:tr h="811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Learmonth Space Situational Awareness (SSA) Observatory, Electro Optical Systems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-22.220436°, 114.103602°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Electro-Optical Systems, Canberra-based Australian technology company, partnering with Lockheed Martin; located on Defence property.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164670"/>
                  </a:ext>
                </a:extLst>
              </a:tr>
              <a:tr h="811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RAAF Base Learmonth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-22.234317°, 114.080960°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HANDS Ground Station Learmonth, Learmonth Solar Observatory and Learmonth Space Situational Awareness (SSA) Observatory co-located on RAAF Learmonth. 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0642107"/>
                  </a:ext>
                </a:extLst>
              </a:tr>
              <a:tr h="259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 Learmonth Air Weapons Range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n-AU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-22.449045°, 113.811018°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US use not verified.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0651626"/>
                  </a:ext>
                </a:extLst>
              </a:tr>
              <a:tr h="535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Defence High Frequency System Receiver Station, Rough Range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>
                          <a:effectLst/>
                        </a:rPr>
                        <a:t>-22.336271°, 114.048547°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</a:rPr>
                        <a:t>Australian constructed, paid for, and operated. US access and US high frequency system integration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5102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281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967</Words>
  <Application>Microsoft Macintosh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OpenSansRegular</vt:lpstr>
      <vt:lpstr>Arial</vt:lpstr>
      <vt:lpstr>Calibri</vt:lpstr>
      <vt:lpstr>Calibri Light</vt:lpstr>
      <vt:lpstr>Office Theme</vt:lpstr>
      <vt:lpstr>Challenging the Australia-UK-US Alliance &amp; the Imperative of Diplomacy With China  Richard Tanter  rtanter@nautilus.org </vt:lpstr>
      <vt:lpstr>The three-part AUKUS submarines plan: 2023 – 2050s: The James Acton tweet summary</vt:lpstr>
      <vt:lpstr>Nuclear-powered submarines – a gross and dangerous  folly</vt:lpstr>
      <vt:lpstr>Source: Richard Tanter, ‘Tightly Bound: The United States and Australia’s Alliance-Dependent Militarization‘, Global Asia, Vol.13 No.1 (2018)</vt:lpstr>
      <vt:lpstr>USAF facilities plan, RAAF Tindal, Katherine, NT  USAF B-52H hangars / apron USAF Operations facility USAF Maintenance facility USAF Fuel Farm</vt:lpstr>
      <vt:lpstr> </vt:lpstr>
      <vt:lpstr>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Challenging the Australia-UK-US Alliance &amp; the Imperative of Diplomacy With China  Richard Tanter  rtanter@nautilus.org </dc:title>
  <dc:subject/>
  <dc:creator>Richard Tanter</dc:creator>
  <cp:keywords/>
  <dc:description/>
  <cp:lastModifiedBy>Richard Tanter</cp:lastModifiedBy>
  <cp:revision>13</cp:revision>
  <dcterms:created xsi:type="dcterms:W3CDTF">2023-04-11T08:15:27Z</dcterms:created>
  <dcterms:modified xsi:type="dcterms:W3CDTF">2023-04-13T22:51:43Z</dcterms:modified>
  <cp:category/>
</cp:coreProperties>
</file>