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56"/>
  </p:normalViewPr>
  <p:slideViewPr>
    <p:cSldViewPr snapToGrid="0">
      <p:cViewPr>
        <p:scale>
          <a:sx n="107" d="100"/>
          <a:sy n="107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56D07-A79F-BE4A-8AE0-39DF169F4E43}" type="datetimeFigureOut">
              <a:rPr lang="en-US" smtClean="0"/>
              <a:t>9/17/22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6D734-D9AE-2141-B4B8-E7DD42334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94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53991-86D7-4483-14A1-1601781A8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AB186D-FD3D-5541-6DAD-74885BB2A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10F5A-EC2D-9794-8CE1-D08712D65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98DA-E3A1-2640-9ADF-D6B6E3228A64}" type="datetime1">
              <a:rPr lang="en-AU" smtClean="0"/>
              <a:t>17/9/2022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FDA90-A5B2-CFF2-99E1-C2EEAC819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0676A-C3CB-190A-ECE3-F6BC3939A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5CCE-E0A5-9B4D-BB53-EAD34147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8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05515-736D-9B6C-22E8-F74DE3928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229037-E6BD-DAC3-9C90-5F7A97ED3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4C90A-85AB-AC46-DAB9-F1A7B6964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3ECD8-FEE3-044C-A486-D01112EC0D6F}" type="datetime1">
              <a:rPr lang="en-AU" smtClean="0"/>
              <a:t>17/9/2022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24944-4EF0-E60C-6F3F-1BE3F8EF4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9E180-9E2A-D533-8C8E-5B064FC06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5CCE-E0A5-9B4D-BB53-EAD34147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4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777BD8-4C14-79EB-BBC0-CA2C317B39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5CECDA-7532-4DEE-AA2B-EDD8A8735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AA99C-036E-F3E2-269C-6C22BB570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78A7-C161-C144-B59E-7CC2DD5735E7}" type="datetime1">
              <a:rPr lang="en-AU" smtClean="0"/>
              <a:t>17/9/2022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B8C02-F6B0-8D08-5E68-F152334E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9BAA8-918A-027F-2506-C8CB0EC9B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5CCE-E0A5-9B4D-BB53-EAD34147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6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80805-599C-257D-E55D-D93B58C83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718A3-F492-D971-2C1C-51051130C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1A827-1298-9D6F-8FC1-833CDC6AD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02BE-A5EC-E341-A4E2-7690A5B7C0D3}" type="datetime1">
              <a:rPr lang="en-AU" smtClean="0"/>
              <a:t>17/9/2022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D2593-954C-619C-23B7-575C44A49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1B6E5-568C-CB1A-FBB6-58B41E1FD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5CCE-E0A5-9B4D-BB53-EAD34147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3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4CBA3-96A3-DC0F-DD43-105F77C2B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00A49-78B1-F8A4-F691-CB0B8BEE9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BFBCB-E1C5-9BF1-C3F1-4DC897187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6887-5029-1B45-A257-4F14968A6925}" type="datetime1">
              <a:rPr lang="en-AU" smtClean="0"/>
              <a:t>17/9/2022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ED336-1EF5-029D-9E28-3C10B6A60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23892-0D64-57D0-2B7B-2A26C2E0C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5CCE-E0A5-9B4D-BB53-EAD34147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8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274ED-67B4-651C-A00E-8FE4B470D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2B2B4-CDA6-03CD-8FE5-67F361BD3D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D13372-8916-D616-B026-61A612904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B1972C-0EB6-8F3A-1EBB-EE64FC8A2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ECC3-7131-244F-ABEB-1FDC259792B5}" type="datetime1">
              <a:rPr lang="en-AU" smtClean="0"/>
              <a:t>17/9/2022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4F1BAA-1F15-F793-0D5A-6F4AAC22A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7DC87-2FCE-4414-B5F6-A93C90D77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5CCE-E0A5-9B4D-BB53-EAD34147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5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884A4-50E5-5AE3-EAA0-1932352BC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058EC-1944-C57F-1F81-5427CEE3A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EF678F-FCB1-8AA5-C490-3BE07494E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800365-FFDB-D983-A55F-DCB1F22BA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02E5EF-635D-7056-29BF-8CADA5DA08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B177CC-B274-C398-8347-ACE0F71D0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F644-FE0D-CD4A-9920-1AA811D09000}" type="datetime1">
              <a:rPr lang="en-AU" smtClean="0"/>
              <a:t>17/9/2022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6189D8-537E-3D94-A7F0-7E315FD47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0D8813-7605-2DAE-722D-D3D0AF9DE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5CCE-E0A5-9B4D-BB53-EAD34147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7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53254-B692-A6DD-B4CF-7BDF9B90E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B183B1-7C59-8354-06CA-4D91661FD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CFAD-8D9A-BF46-8258-0198D4E3DD6A}" type="datetime1">
              <a:rPr lang="en-AU" smtClean="0"/>
              <a:t>17/9/2022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09403C-C282-4CA2-B180-071988F0A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C33E0-1BC4-E9A3-7DEA-96A11DA88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5CCE-E0A5-9B4D-BB53-EAD34147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D16DF8-88EC-07FB-BF8B-B6AAFBBD5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0BBE4-8B3F-8E4B-8832-F8FD15574EB3}" type="datetime1">
              <a:rPr lang="en-AU" smtClean="0"/>
              <a:t>17/9/2022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91BA8C-A417-0C7A-C982-DF2800378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0096AC-615D-3135-9940-C146BB0DD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5CCE-E0A5-9B4D-BB53-EAD34147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5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583CD-5F02-01DB-8289-8DA38A5F6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1509C-1EC0-7C83-F80A-BCF29439A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E1F25A-8DBB-7F4B-6BDE-123933F0B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C063E9-B67A-16F5-039C-C2D81B6B9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6D48-010F-834A-8B16-845E05F8C7D1}" type="datetime1">
              <a:rPr lang="en-AU" smtClean="0"/>
              <a:t>17/9/2022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7F7C6-C5C6-BC5F-7B17-7A4C411D4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74903-1765-DCD2-87B5-56668650B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5CCE-E0A5-9B4D-BB53-EAD34147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5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36DE6-075E-D2D7-5D5E-04FAEFC5D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BAE530-58D5-7724-A896-9D765DF4D7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8808E3-B3B0-D05B-AB3C-B56325D34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649001-FAF6-FAE0-5FB2-F7EE87819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9849-B253-1340-8964-0781B2133ECA}" type="datetime1">
              <a:rPr lang="en-AU" smtClean="0"/>
              <a:t>17/9/2022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48D7B-D3AD-0D5C-B06A-0F53D5164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713D1-8998-D230-DB05-1B91481A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5CCE-E0A5-9B4D-BB53-EAD34147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9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0079B4-EC8D-74C1-0670-5B41DE5B4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5081DE-1C38-CAE4-DAB6-86757B480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2A029-EDCE-F0E2-1580-60978F4B9F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2F802-F2C5-F24E-858A-C00A4F308DBE}" type="datetime1">
              <a:rPr lang="en-AU" smtClean="0"/>
              <a:t>17/9/2022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74A4A-5088-F1F6-B7F8-3C2E03149D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E6865-CE02-7236-9A62-F8D34125E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D5CCE-E0A5-9B4D-BB53-EAD34147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0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utilus.org/network/associates/richard-tanter/publications/" TargetMode="External"/><Relationship Id="rId2" Type="http://schemas.openxmlformats.org/officeDocument/2006/relationships/hyperlink" Target="mailto:rtanter@nautilus.org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nautilus.org/network/associates/richard-tanter/talks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114455E-7295-3DD3-742D-7A8C24511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4199"/>
            <a:ext cx="9144000" cy="1655763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accent1"/>
                </a:solidFill>
              </a:rPr>
              <a:t>What is MAPW’s role in disrupting and opposing AUKUS?</a:t>
            </a:r>
            <a:br>
              <a:rPr lang="en-US" sz="4400" dirty="0">
                <a:solidFill>
                  <a:schemeClr val="accent1"/>
                </a:solidFill>
              </a:rPr>
            </a:br>
            <a:br>
              <a:rPr lang="en-US" sz="4400" dirty="0">
                <a:solidFill>
                  <a:schemeClr val="accent1"/>
                </a:solidFill>
              </a:rPr>
            </a:br>
            <a:r>
              <a:rPr lang="en-US" sz="4400" dirty="0">
                <a:solidFill>
                  <a:schemeClr val="accent1"/>
                </a:solidFill>
              </a:rPr>
              <a:t>Richard Tanter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C3202E02-9D89-52D8-F32E-2B2807D7F6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sz="4400" dirty="0">
                <a:solidFill>
                  <a:schemeClr val="accent1"/>
                </a:solidFill>
              </a:rPr>
              <a:t>17 August 2022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sz="2400" dirty="0">
                <a:solidFill>
                  <a:schemeClr val="accent1"/>
                </a:solidFill>
                <a:hlinkClick r:id="rId2"/>
              </a:rPr>
              <a:t>rtanter@nautilus.org</a:t>
            </a:r>
            <a:br>
              <a:rPr lang="en-US" sz="2400" dirty="0">
                <a:solidFill>
                  <a:schemeClr val="accent1"/>
                </a:solidFill>
              </a:rPr>
            </a:br>
            <a:br>
              <a:rPr lang="en-US" sz="2400" dirty="0">
                <a:solidFill>
                  <a:schemeClr val="accent1"/>
                </a:solidFill>
              </a:rPr>
            </a:br>
            <a:r>
              <a:rPr lang="en-US" sz="2400" dirty="0">
                <a:solidFill>
                  <a:schemeClr val="accent1"/>
                </a:solidFill>
                <a:hlinkClick r:id="rId3"/>
              </a:rPr>
              <a:t>https://nautilus.org/network/associates/richard-tanter/publications/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</a:p>
          <a:p>
            <a:r>
              <a:rPr lang="en-US" dirty="0">
                <a:solidFill>
                  <a:schemeClr val="accent1"/>
                </a:solidFill>
                <a:hlinkClick r:id="rId4"/>
              </a:rPr>
              <a:t>https://nautilus.org/network/associates/richard-tanter/talks/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065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D418D-78D6-D707-C9DB-12541C9C9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6956"/>
          </a:xfrm>
        </p:spPr>
        <p:txBody>
          <a:bodyPr>
            <a:normAutofit/>
          </a:bodyPr>
          <a:lstStyle/>
          <a:p>
            <a:r>
              <a:rPr lang="en-US" sz="2800" dirty="0"/>
              <a:t>Two starting points – resources and domestic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36E83-16C2-87D9-94C3-DD7DC126E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251"/>
            <a:ext cx="10515600" cy="5020623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Examples of what (and who) is already present and underway (somewhat randomly and with apologies for omissions</a:t>
            </a:r>
          </a:p>
          <a:p>
            <a:endParaRPr lang="en-US" sz="1800" dirty="0">
              <a:solidFill>
                <a:schemeClr val="accent1"/>
              </a:solidFill>
            </a:endParaRPr>
          </a:p>
          <a:p>
            <a:endParaRPr lang="en-US" sz="1800" dirty="0">
              <a:solidFill>
                <a:schemeClr val="accent1"/>
              </a:solidFill>
            </a:endParaRPr>
          </a:p>
          <a:p>
            <a:endParaRPr lang="en-US" sz="1800" dirty="0">
              <a:solidFill>
                <a:schemeClr val="accent1"/>
              </a:solidFill>
            </a:endParaRPr>
          </a:p>
          <a:p>
            <a:endParaRPr lang="en-US" sz="1800" dirty="0">
              <a:solidFill>
                <a:schemeClr val="accent1"/>
              </a:solidFill>
            </a:endParaRPr>
          </a:p>
          <a:p>
            <a:endParaRPr lang="en-US" sz="1800" dirty="0">
              <a:solidFill>
                <a:schemeClr val="accent1"/>
              </a:solidFill>
            </a:endParaRPr>
          </a:p>
          <a:p>
            <a:endParaRPr lang="en-US" sz="1800" dirty="0">
              <a:solidFill>
                <a:schemeClr val="accent1"/>
              </a:solidFill>
            </a:endParaRPr>
          </a:p>
          <a:p>
            <a:endParaRPr lang="en-US" sz="1800" dirty="0">
              <a:solidFill>
                <a:schemeClr val="accent1"/>
              </a:solidFill>
            </a:endParaRPr>
          </a:p>
          <a:p>
            <a:endParaRPr lang="en-US" sz="1800" dirty="0">
              <a:solidFill>
                <a:schemeClr val="accent1"/>
              </a:solidFill>
            </a:endParaRPr>
          </a:p>
          <a:p>
            <a:endParaRPr lang="en-US" sz="1800" dirty="0">
              <a:solidFill>
                <a:schemeClr val="accent1"/>
              </a:solidFill>
            </a:endParaRPr>
          </a:p>
          <a:p>
            <a:endParaRPr lang="en-US" sz="1800" dirty="0">
              <a:solidFill>
                <a:schemeClr val="accent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the point is not what or who is missing – a long list in both cases – but how people can be joined up and in public education and peace research (see below)</a:t>
            </a:r>
          </a:p>
          <a:p>
            <a:endParaRPr lang="en-US" sz="1800" dirty="0">
              <a:solidFill>
                <a:schemeClr val="accent1"/>
              </a:solidFill>
            </a:endParaRPr>
          </a:p>
          <a:p>
            <a:pPr lvl="1"/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959693F-90A3-FB72-4F99-915C618AC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389864"/>
              </p:ext>
            </p:extLst>
          </p:nvPr>
        </p:nvGraphicFramePr>
        <p:xfrm>
          <a:off x="1464625" y="2088359"/>
          <a:ext cx="8128000" cy="3337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22535">
                  <a:extLst>
                    <a:ext uri="{9D8B030D-6E8A-4147-A177-3AD203B41FA5}">
                      <a16:colId xmlns:a16="http://schemas.microsoft.com/office/drawing/2014/main" val="999728115"/>
                    </a:ext>
                  </a:extLst>
                </a:gridCol>
                <a:gridCol w="4305465">
                  <a:extLst>
                    <a:ext uri="{9D8B030D-6E8A-4147-A177-3AD203B41FA5}">
                      <a16:colId xmlns:a16="http://schemas.microsoft.com/office/drawing/2014/main" val="2966259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Some </a:t>
                      </a:r>
                      <a:r>
                        <a:rPr lang="en-US" b="1" dirty="0" err="1"/>
                        <a:t>organisations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Some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928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ICAN and nuclear specialists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Michelle Fahy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32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Kellie Tranter / FOIA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782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AWPR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Monique Cormier / Anna Hood on law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861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State Capture project / accountability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Felicity Ruby and Scott Ludlam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366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NFIP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Emma </a:t>
                      </a:r>
                      <a:r>
                        <a:rPr lang="en-US" dirty="0" err="1"/>
                        <a:t>Shortis</a:t>
                      </a:r>
                      <a:r>
                        <a:rPr lang="en-US" dirty="0"/>
                        <a:t> (alliance)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243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AWM campaign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Brian Martin (peace movement thinking)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602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Frontier Wars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 Maclellan / NFIP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329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Pearls &amp; Irritations writers on </a:t>
                      </a:r>
                      <a:r>
                        <a:rPr lang="en-US" dirty="0" err="1"/>
                        <a:t>defence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30197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FBFEBA2-7811-04F7-8527-DF587AB6EDE1}"/>
              </a:ext>
            </a:extLst>
          </p:cNvPr>
          <p:cNvSpPr txBox="1"/>
          <p:nvPr/>
        </p:nvSpPr>
        <p:spPr>
          <a:xfrm>
            <a:off x="9500260" y="5605153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33950-FBED-28CA-1000-26427664B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5CCE-E0A5-9B4D-BB53-EAD34147CD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48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E3F9D-4722-88F2-399F-849C16416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031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International links – with Australia’s ‘allies’, and above all with China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5EDCC-AC63-D346-4D54-B90E6177E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034" y="1291482"/>
            <a:ext cx="10515600" cy="5269717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Decline of international links in the peace movement – and potential benefits.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There will always be potential points of cooperation, common ground even amidst conflict and suspicion – importance of discovering shared concerns and interests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Follow the pattern of Australian government alliances in the broadest sense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Strategic partnerships, enhanced </a:t>
            </a:r>
            <a:r>
              <a:rPr lang="en-US" sz="1800" dirty="0" err="1">
                <a:solidFill>
                  <a:schemeClr val="accent1"/>
                </a:solidFill>
              </a:rPr>
              <a:t>defence</a:t>
            </a:r>
            <a:r>
              <a:rPr lang="en-US" sz="1800" dirty="0">
                <a:solidFill>
                  <a:schemeClr val="accent1"/>
                </a:solidFill>
              </a:rPr>
              <a:t> cooperation, mutual logistics and basing arrangements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There will always be potential points of cooperation, common ground even amidst conflict and suspicion 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US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UK (aka Disuniting Kingdom)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Japan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France (and their colonial possessions in the neighbourhood)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India 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Japan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Singapore (Kishore Mahbubani on AUKUS)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Vietnam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5734C-3D78-9207-CD31-B5A8250FA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5CCE-E0A5-9B4D-BB53-EAD34147CD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08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D589E-89C1-D650-C9D4-DB90F6F6A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And above all, links with 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9A132-5379-1C84-D787-2A04CD88C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3781"/>
            <a:ext cx="10515600" cy="5225144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Very difficult at the best of times, and now harder than any time since 1973.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Effects of Chinese government climate, US (and “The Free Press”) public opinion restructuring, and Australian government ‘foreign influence’ legislation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First step is to find people to talk to; to find common ground, however limited, and to clarify actual as opposed to purported or imagined difference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From a basis of respectful listening, always acknowledge difference and disagreement, on the basis of commitment to impartial application of shared standards to all parties 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to allow the possibility of Australian civil society contribution to and pressure for reform of Australian policy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A few starting points for interlocutors re security – there are known Chinese specialists on all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arms control and nuclear disarmament specialists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critique of foreign military bases and armed intervention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support for UN and international law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climate, energy and environmental science and policy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infectious diseases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Global inequality and injustice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Shared settler colonial history, policy and ideologies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7AFC60-DF78-B73A-1838-F6F7A502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5CCE-E0A5-9B4D-BB53-EAD34147CD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69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6D8CE-C0BB-8E50-DC76-3940635F5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802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How to proceed on 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1AC27-4689-30DA-57B6-498E858BA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7597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Accept that this will be slow and bumpy – but vastly better than the alternative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How those Chinese contacts are to be established, fruitful discussions achieved, inevitable and sometimes serious bumps handled, and most importantly relationships maintained is obviously not straightforward. 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But some of it should involve bringing people to Australia for carefully </a:t>
            </a:r>
            <a:r>
              <a:rPr lang="en-US" sz="2000" dirty="0" err="1">
                <a:solidFill>
                  <a:schemeClr val="accent1"/>
                </a:solidFill>
              </a:rPr>
              <a:t>organised</a:t>
            </a:r>
            <a:r>
              <a:rPr lang="en-US" sz="2000" dirty="0">
                <a:solidFill>
                  <a:schemeClr val="accent1"/>
                </a:solidFill>
              </a:rPr>
              <a:t> discussions, Chinese government connections or not</a:t>
            </a:r>
          </a:p>
          <a:p>
            <a:pPr marL="0" indent="0">
              <a:buNone/>
            </a:pPr>
            <a:endParaRPr lang="en-US" sz="1800" dirty="0">
              <a:solidFill>
                <a:schemeClr val="accent1"/>
              </a:solidFill>
            </a:endParaRPr>
          </a:p>
          <a:p>
            <a:r>
              <a:rPr lang="en-US" sz="2400" dirty="0">
                <a:solidFill>
                  <a:schemeClr val="accent1"/>
                </a:solidFill>
                <a:latin typeface="+mj-lt"/>
              </a:rPr>
              <a:t>Public education and peace research: a proposal</a:t>
            </a:r>
          </a:p>
          <a:p>
            <a:endParaRPr lang="en-US" sz="1800" dirty="0">
              <a:solidFill>
                <a:schemeClr val="accent1"/>
              </a:solidFill>
            </a:endParaRPr>
          </a:p>
          <a:p>
            <a:r>
              <a:rPr lang="en-US" sz="2000" dirty="0">
                <a:solidFill>
                  <a:schemeClr val="accent1"/>
                </a:solidFill>
              </a:rPr>
              <a:t>We need to commit, through our various organizational connections and personal roles, to public education on the basis of authoritative, evidence-based, and accessible educational material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Key issues of controversy and public importance should be prioritized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Careful thought should be given to building a space for open and respectful discussion of the difficult elements and policy of peace and security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65DECB-DE2E-1B0B-CC33-E307F30DD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5CCE-E0A5-9B4D-BB53-EAD34147CD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55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9E559-3CA8-707A-8299-3F98B073C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123"/>
            <a:ext cx="10515600" cy="72740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0BAF7-234D-EC5C-B4B3-3C1C0A279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079" y="997528"/>
            <a:ext cx="10515600" cy="53320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1"/>
                </a:solidFill>
              </a:rPr>
              <a:t>Introduction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The bad joke: </a:t>
            </a:r>
            <a:r>
              <a:rPr lang="en-US" sz="1800" dirty="0" err="1">
                <a:solidFill>
                  <a:schemeClr val="accent1"/>
                </a:solidFill>
              </a:rPr>
              <a:t>Marles</a:t>
            </a:r>
            <a:r>
              <a:rPr lang="en-US" sz="1800" dirty="0">
                <a:solidFill>
                  <a:schemeClr val="accent1"/>
                </a:solidFill>
              </a:rPr>
              <a:t> on Britain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The good joke: the Chinese </a:t>
            </a:r>
            <a:r>
              <a:rPr lang="en-US" sz="1800" i="1" dirty="0">
                <a:solidFill>
                  <a:schemeClr val="accent1"/>
                </a:solidFill>
              </a:rPr>
              <a:t>Note Verbale</a:t>
            </a:r>
            <a:r>
              <a:rPr lang="en-US" sz="1800" dirty="0">
                <a:solidFill>
                  <a:schemeClr val="accent1"/>
                </a:solidFill>
              </a:rPr>
              <a:t> to the IAEA on AUKUS’</a:t>
            </a:r>
          </a:p>
          <a:p>
            <a:pPr marL="514350" indent="-514350">
              <a:buAutoNum type="arabicPeriod"/>
            </a:pPr>
            <a:r>
              <a:rPr lang="en-US" sz="1800" dirty="0">
                <a:solidFill>
                  <a:schemeClr val="accent1"/>
                </a:solidFill>
              </a:rPr>
              <a:t>MAPW at this point in our history</a:t>
            </a:r>
          </a:p>
          <a:p>
            <a:pPr marL="514350" indent="-514350">
              <a:buAutoNum type="arabicPeriod"/>
            </a:pPr>
            <a:r>
              <a:rPr lang="en-US" sz="1800" dirty="0">
                <a:solidFill>
                  <a:schemeClr val="accent1"/>
                </a:solidFill>
              </a:rPr>
              <a:t>What is AUKUS? 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The submarines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Beyond the submarines?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AUKUS Plus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Frame for opposing China and preparing for war</a:t>
            </a:r>
          </a:p>
          <a:p>
            <a:pPr marL="514350" indent="-514350">
              <a:buAutoNum type="arabicPeriod"/>
            </a:pPr>
            <a:r>
              <a:rPr lang="en-US" sz="1800" dirty="0">
                <a:solidFill>
                  <a:schemeClr val="accent1"/>
                </a:solidFill>
              </a:rPr>
              <a:t>Where to start?  No war, real security, and MAPW’s skill set and model</a:t>
            </a:r>
          </a:p>
          <a:p>
            <a:pPr marL="514350" indent="-514350">
              <a:buAutoNum type="arabicPeriod"/>
            </a:pPr>
            <a:r>
              <a:rPr lang="en-US" sz="1800" dirty="0">
                <a:solidFill>
                  <a:schemeClr val="accent1"/>
                </a:solidFill>
              </a:rPr>
              <a:t>Build resources – and what is already present</a:t>
            </a:r>
          </a:p>
          <a:p>
            <a:pPr marL="514350" indent="-514350">
              <a:buAutoNum type="arabicPeriod"/>
            </a:pPr>
            <a:r>
              <a:rPr lang="en-US" sz="1800" dirty="0">
                <a:solidFill>
                  <a:schemeClr val="accent1"/>
                </a:solidFill>
              </a:rPr>
              <a:t>Domestic links</a:t>
            </a:r>
          </a:p>
          <a:p>
            <a:pPr marL="514350" indent="-514350">
              <a:buAutoNum type="arabicPeriod"/>
            </a:pPr>
            <a:r>
              <a:rPr lang="en-US" sz="1800" dirty="0">
                <a:solidFill>
                  <a:schemeClr val="accent1"/>
                </a:solidFill>
              </a:rPr>
              <a:t>International links – with Australia’s ‘allies’, and above all with China</a:t>
            </a:r>
          </a:p>
          <a:p>
            <a:pPr marL="514350" indent="-514350">
              <a:buAutoNum type="arabicPeriod"/>
            </a:pPr>
            <a:r>
              <a:rPr lang="en-US" sz="1800" dirty="0">
                <a:solidFill>
                  <a:schemeClr val="accent1"/>
                </a:solidFill>
              </a:rPr>
              <a:t>Public education and peace research: a proposal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24EA2-7C11-3D9D-058E-2385CA2D1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5CCE-E0A5-9B4D-BB53-EAD34147CD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27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43416-81A9-30CE-B625-38D8B22D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Australia’s renewed Anglosphere longings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7C38F-A1E3-6C8D-2163-52E234BF9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Richard </a:t>
            </a:r>
            <a:r>
              <a:rPr lang="en-US" sz="2400" dirty="0" err="1">
                <a:solidFill>
                  <a:schemeClr val="accent1"/>
                </a:solidFill>
              </a:rPr>
              <a:t>Marles</a:t>
            </a:r>
            <a:r>
              <a:rPr lang="en-US" sz="2400" dirty="0">
                <a:solidFill>
                  <a:schemeClr val="accent1"/>
                </a:solidFill>
              </a:rPr>
              <a:t>, Minister for </a:t>
            </a:r>
            <a:r>
              <a:rPr lang="en-US" sz="2400" dirty="0" err="1">
                <a:solidFill>
                  <a:schemeClr val="accent1"/>
                </a:solidFill>
              </a:rPr>
              <a:t>Defence</a:t>
            </a:r>
            <a:r>
              <a:rPr lang="en-US" sz="2400" dirty="0">
                <a:solidFill>
                  <a:schemeClr val="accent1"/>
                </a:solidFill>
              </a:rPr>
              <a:t> in the ALP government (The Age, 1 September 2022): 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“We see the relationship with Britain as being very central to our national interest and our world view.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“We will have an intense and ongoing agenda with Britain.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“Britain is now oldest relationship.”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78F72-DFE2-B863-6C15-B642A8EF1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5CCE-E0A5-9B4D-BB53-EAD34147CD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8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8092E66-C93B-9743-A65F-1F5F40A28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i="1" dirty="0">
                <a:solidFill>
                  <a:schemeClr val="accent1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China’s Working Paper on the Nuclear Submarine Cooperation under AUKUS, Vienna, </a:t>
            </a:r>
            <a:br>
              <a:rPr lang="en-AU" sz="2400" i="1" dirty="0">
                <a:solidFill>
                  <a:schemeClr val="accent1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</a:br>
            <a:r>
              <a:rPr lang="en-AU" sz="2400" dirty="0">
                <a:solidFill>
                  <a:schemeClr val="accent1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12 September 2022</a:t>
            </a:r>
            <a:endParaRPr lang="en-US" sz="4000" dirty="0">
              <a:solidFill>
                <a:schemeClr val="accent1"/>
              </a:solidFill>
            </a:endParaRPr>
          </a:p>
        </p:txBody>
      </p:sp>
      <p:pic>
        <p:nvPicPr>
          <p:cNvPr id="10" name="Content Placeholder 9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87E54001-192F-A0DD-92B3-7FC5A18C36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47291" y="1496861"/>
            <a:ext cx="4963418" cy="4351338"/>
          </a:xfrm>
          <a:ln>
            <a:solidFill>
              <a:schemeClr val="accent1"/>
            </a:solidFill>
          </a:ln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49C0A69-47A6-217D-1D7A-AA00F28AC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292" y="1508735"/>
            <a:ext cx="5181599" cy="5117696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Critique of </a:t>
            </a:r>
            <a:r>
              <a:rPr lang="en-AU" sz="1800" dirty="0">
                <a:solidFill>
                  <a:schemeClr val="accent1"/>
                </a:solidFill>
                <a:effectLst/>
              </a:rPr>
              <a:t>two documents circulated to the IAEA in August and September by the AUKUS states. </a:t>
            </a:r>
          </a:p>
          <a:p>
            <a:r>
              <a:rPr lang="en-AU" sz="1800" dirty="0">
                <a:solidFill>
                  <a:schemeClr val="accent1"/>
                </a:solidFill>
              </a:rPr>
              <a:t>China maintains those documents are “</a:t>
            </a:r>
            <a:r>
              <a:rPr lang="en-AU" sz="1800" dirty="0">
                <a:solidFill>
                  <a:schemeClr val="accent1"/>
                </a:solidFill>
                <a:effectLst/>
              </a:rPr>
              <a:t>an obvious cover-up effort by the th</a:t>
            </a:r>
            <a:r>
              <a:rPr lang="en-AU" sz="1800" dirty="0">
                <a:solidFill>
                  <a:schemeClr val="accent1"/>
                </a:solidFill>
              </a:rPr>
              <a:t>r</a:t>
            </a:r>
            <a:r>
              <a:rPr lang="en-AU" sz="1800" dirty="0">
                <a:solidFill>
                  <a:schemeClr val="accent1"/>
                </a:solidFill>
                <a:effectLst/>
              </a:rPr>
              <a:t>ee countries to conceal the true nature of their trilateral nuclear sub</a:t>
            </a:r>
            <a:r>
              <a:rPr lang="en-US" sz="1800" dirty="0">
                <a:solidFill>
                  <a:schemeClr val="accent1"/>
                </a:solidFill>
              </a:rPr>
              <a:t>ma</a:t>
            </a:r>
            <a:r>
              <a:rPr lang="en-AU" sz="1800" dirty="0" err="1">
                <a:solidFill>
                  <a:schemeClr val="accent1"/>
                </a:solidFill>
                <a:effectLst/>
              </a:rPr>
              <a:t>rine</a:t>
            </a:r>
            <a:r>
              <a:rPr lang="en-AU" sz="1800" dirty="0">
                <a:solidFill>
                  <a:schemeClr val="accent1"/>
                </a:solidFill>
                <a:effectLst/>
              </a:rPr>
              <a:t> cooperation, </a:t>
            </a:r>
            <a:r>
              <a:rPr lang="en-AU" sz="1800" dirty="0">
                <a:solidFill>
                  <a:schemeClr val="accent1"/>
                </a:solidFill>
              </a:rPr>
              <a:t>w</a:t>
            </a:r>
            <a:r>
              <a:rPr lang="en-AU" sz="1800" dirty="0">
                <a:solidFill>
                  <a:schemeClr val="accent1"/>
                </a:solidFill>
                <a:effectLst/>
              </a:rPr>
              <a:t>hich is </a:t>
            </a:r>
            <a:r>
              <a:rPr lang="en-AU" sz="1800" dirty="0">
                <a:solidFill>
                  <a:schemeClr val="accent1"/>
                </a:solidFill>
              </a:rPr>
              <a:t>n</a:t>
            </a:r>
            <a:r>
              <a:rPr lang="en-AU" sz="1800" dirty="0">
                <a:solidFill>
                  <a:schemeClr val="accent1"/>
                </a:solidFill>
                <a:effectLst/>
              </a:rPr>
              <a:t>othing but an act of nuclear proliferation</a:t>
            </a:r>
            <a:r>
              <a:rPr lang="en-AU" sz="1800" dirty="0">
                <a:solidFill>
                  <a:schemeClr val="accent1"/>
                </a:solidFill>
              </a:rPr>
              <a:t>.”</a:t>
            </a:r>
            <a:endParaRPr lang="en-AU" sz="1800" dirty="0">
              <a:solidFill>
                <a:schemeClr val="accent1"/>
              </a:solidFill>
              <a:effectLst/>
            </a:endParaRPr>
          </a:p>
          <a:p>
            <a:r>
              <a:rPr lang="en-US" sz="1800" dirty="0">
                <a:solidFill>
                  <a:schemeClr val="accent1"/>
                </a:solidFill>
                <a:effectLst/>
              </a:rPr>
              <a:t>Notes that “</a:t>
            </a:r>
            <a:r>
              <a:rPr lang="en-AU" sz="1800" dirty="0">
                <a:solidFill>
                  <a:schemeClr val="accent1"/>
                </a:solidFill>
              </a:rPr>
              <a:t>a w</a:t>
            </a:r>
            <a:r>
              <a:rPr lang="en-AU" sz="1800" dirty="0">
                <a:solidFill>
                  <a:schemeClr val="accent1"/>
                </a:solidFill>
                <a:effectLst/>
              </a:rPr>
              <a:t>ide range of member states have </a:t>
            </a:r>
            <a:r>
              <a:rPr lang="en-AU" sz="1800" dirty="0">
                <a:solidFill>
                  <a:schemeClr val="accent1"/>
                </a:solidFill>
              </a:rPr>
              <a:t>exp</a:t>
            </a:r>
            <a:r>
              <a:rPr lang="en-AU" sz="1800" dirty="0">
                <a:solidFill>
                  <a:schemeClr val="accent1"/>
                </a:solidFill>
                <a:effectLst/>
              </a:rPr>
              <a:t>ressed their support</a:t>
            </a:r>
            <a:r>
              <a:rPr lang="en-AU" sz="1800" dirty="0">
                <a:solidFill>
                  <a:schemeClr val="accent1"/>
                </a:solidFill>
              </a:rPr>
              <a:t> </a:t>
            </a:r>
            <a:r>
              <a:rPr lang="en-AU" sz="1800" dirty="0">
                <a:solidFill>
                  <a:schemeClr val="accent1"/>
                </a:solidFill>
                <a:effectLst/>
              </a:rPr>
              <a:t>for the concerns voiced in the10th </a:t>
            </a:r>
            <a:r>
              <a:rPr lang="en-AU" sz="1800" dirty="0">
                <a:solidFill>
                  <a:schemeClr val="accent1"/>
                </a:solidFill>
              </a:rPr>
              <a:t>N</a:t>
            </a:r>
            <a:r>
              <a:rPr lang="en-AU" sz="1800" dirty="0">
                <a:solidFill>
                  <a:schemeClr val="accent1"/>
                </a:solidFill>
                <a:effectLst/>
              </a:rPr>
              <a:t>PT Revie</a:t>
            </a:r>
            <a:r>
              <a:rPr lang="en-AU" sz="1800" dirty="0">
                <a:solidFill>
                  <a:schemeClr val="accent1"/>
                </a:solidFill>
              </a:rPr>
              <a:t>w</a:t>
            </a:r>
            <a:r>
              <a:rPr lang="en-AU" sz="1800" dirty="0">
                <a:solidFill>
                  <a:schemeClr val="accent1"/>
                </a:solidFill>
                <a:effectLst/>
              </a:rPr>
              <a:t> Conference working paper (NPT/CONF.2020/WP,67) regarding cooperation among the three countries.</a:t>
            </a:r>
          </a:p>
          <a:p>
            <a:r>
              <a:rPr lang="en-AU" sz="1800" dirty="0">
                <a:solidFill>
                  <a:schemeClr val="accent1"/>
                </a:solidFill>
                <a:effectLst/>
              </a:rPr>
              <a:t>“In this context, China, for its part, wishes to solemnly articulate its formal position on the sinister and illegal moves of the three countries and the flawed and self-serving </a:t>
            </a:r>
            <a:r>
              <a:rPr lang="en-US" sz="1800" dirty="0">
                <a:solidFill>
                  <a:schemeClr val="accent1"/>
                </a:solidFill>
              </a:rPr>
              <a:t>arguments </a:t>
            </a:r>
            <a:r>
              <a:rPr lang="en-AU" sz="1800" dirty="0">
                <a:solidFill>
                  <a:schemeClr val="accent1"/>
                </a:solidFill>
                <a:effectLst/>
              </a:rPr>
              <a:t>being advanced to justify them as well as the</a:t>
            </a:r>
            <a:r>
              <a:rPr lang="en-AU" sz="1800" dirty="0">
                <a:solidFill>
                  <a:schemeClr val="accent1"/>
                </a:solidFill>
              </a:rPr>
              <a:t> </a:t>
            </a:r>
            <a:r>
              <a:rPr lang="en-AU" sz="1800" dirty="0">
                <a:solidFill>
                  <a:schemeClr val="accent1"/>
                </a:solidFill>
                <a:effectLst/>
              </a:rPr>
              <a:t>inappropriateness of th</a:t>
            </a:r>
            <a:r>
              <a:rPr lang="en-AU" sz="1800" dirty="0">
                <a:solidFill>
                  <a:schemeClr val="accent1"/>
                </a:solidFill>
              </a:rPr>
              <a:t>e D</a:t>
            </a:r>
            <a:r>
              <a:rPr lang="en-AU" sz="1800" dirty="0">
                <a:solidFill>
                  <a:schemeClr val="accent1"/>
                </a:solidFill>
                <a:effectLst/>
              </a:rPr>
              <a:t>irector-General’s report.”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F8C2AF-4416-4F12-57CD-E27CF884ED64}"/>
              </a:ext>
            </a:extLst>
          </p:cNvPr>
          <p:cNvSpPr txBox="1"/>
          <p:nvPr/>
        </p:nvSpPr>
        <p:spPr>
          <a:xfrm>
            <a:off x="947291" y="6246654"/>
            <a:ext cx="609797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https://</a:t>
            </a:r>
            <a:r>
              <a:rPr lang="en-US" sz="1000" dirty="0" err="1"/>
              <a:t>www.iaea.org</a:t>
            </a:r>
            <a:r>
              <a:rPr lang="en-US" sz="1000" dirty="0"/>
              <a:t>/sites/default/files/publications/documents/</a:t>
            </a:r>
            <a:r>
              <a:rPr lang="en-US" sz="1000" dirty="0" err="1"/>
              <a:t>infcircs</a:t>
            </a:r>
            <a:r>
              <a:rPr lang="en-US" sz="1000" dirty="0"/>
              <a:t>/2022/infcirc1034.pdf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918F09AC-C60B-B663-1E4B-A332F77D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5CCE-E0A5-9B4D-BB53-EAD34147CD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25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98BCF-7147-15A0-0E2A-7C4B3E164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The Chinese accusations against the AUKUS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51B86-3B95-9E7C-7C17-0100EB51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61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‘Firstly, the three countries have done </a:t>
            </a:r>
            <a:r>
              <a:rPr lang="en-AU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its utmost to disguise, under the pretext of the “naval nuclear propulsion” , the “original sin” that </a:t>
            </a:r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their trilateral cooperation </a:t>
            </a:r>
            <a:r>
              <a:rPr lang="en-AU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involves the transfer of nuclear weapon material </a:t>
            </a:r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from Nuclear-Weapons States to a NPT Non-Nuclear-Weapon-State...</a:t>
            </a:r>
          </a:p>
          <a:p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‘Secondly, the three countries have </a:t>
            </a:r>
            <a:r>
              <a:rPr lang="en-AU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deliberately confused legitimate military activities </a:t>
            </a:r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within a country’s sovereignty with acts of </a:t>
            </a:r>
            <a:r>
              <a:rPr lang="en-AU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nuclear proliferation</a:t>
            </a:r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...</a:t>
            </a:r>
          </a:p>
          <a:p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‘Thirdly, the three countries </a:t>
            </a:r>
            <a:r>
              <a:rPr lang="en-AU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have misled the international community </a:t>
            </a:r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claiming that “nuclear material would be sealed in the reactors” and ‘‘cannot be directly used in nuclear weapons”...</a:t>
            </a:r>
          </a:p>
          <a:p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‘Fourthly, the three countries, especially Australia, </a:t>
            </a:r>
            <a:r>
              <a:rPr lang="en-AU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have failed their reporting obligations</a:t>
            </a:r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required under their CSA and relevant protocols...</a:t>
            </a:r>
          </a:p>
          <a:p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‘Fifthly, the three countries’ </a:t>
            </a:r>
            <a:r>
              <a:rPr lang="en-AU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claim that they “are engaging the IAEA </a:t>
            </a:r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regularly with respect to the development of a suitable verification arrangement” </a:t>
            </a:r>
            <a:r>
              <a:rPr lang="en-AU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is totally untenable</a:t>
            </a:r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...</a:t>
            </a:r>
          </a:p>
          <a:p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‘Sixthly, the three countries </a:t>
            </a:r>
            <a:r>
              <a:rPr lang="en-AU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have undermined the non-proliferation functions and integrity of the Agency by taking hostage</a:t>
            </a:r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of the Secretariat to engage in activities prohibited by the statute...</a:t>
            </a:r>
          </a:p>
          <a:p>
            <a:r>
              <a:rPr lang="en-GB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‘In addition, the three countries have consistently </a:t>
            </a:r>
            <a:r>
              <a:rPr lang="en-GB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refused to report to the Agency </a:t>
            </a:r>
            <a:r>
              <a:rPr lang="en-GB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on the substantive progress of nuclear submarine cooperation on the grounds that </a:t>
            </a:r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“n</a:t>
            </a:r>
            <a:r>
              <a:rPr lang="en-GB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o cooperation </a:t>
            </a:r>
            <a:r>
              <a:rPr lang="en-GB" sz="1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progra</a:t>
            </a:r>
            <a:r>
              <a:rPr lang="en-AU" sz="1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mme</a:t>
            </a:r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been </a:t>
            </a:r>
            <a:r>
              <a:rPr lang="en-GB" sz="1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esta</a:t>
            </a:r>
            <a:r>
              <a:rPr lang="en-AU" sz="1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blis</a:t>
            </a:r>
            <a:r>
              <a:rPr lang="en-GB" sz="1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hed</a:t>
            </a:r>
            <a:r>
              <a:rPr lang="en-GB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"...’</a:t>
            </a:r>
            <a:endParaRPr lang="en-AU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AU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13D5B0-6B43-9E3B-E0E5-FB7F4A847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5CCE-E0A5-9B4D-BB53-EAD34147CD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30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A5C8-A472-C672-C150-84F5A43B2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928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The Conclusion to the Chinese </a:t>
            </a:r>
            <a:r>
              <a:rPr lang="en-US" sz="2800" i="1" dirty="0">
                <a:solidFill>
                  <a:schemeClr val="accent1"/>
                </a:solidFill>
              </a:rPr>
              <a:t>Note Verbale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E9BF4-0671-A49F-5A6A-03248F541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4409"/>
            <a:ext cx="10740242" cy="5058889"/>
          </a:xfrm>
        </p:spPr>
        <p:txBody>
          <a:bodyPr>
            <a:normAutofit/>
          </a:bodyPr>
          <a:lstStyle/>
          <a:p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‘China maintains that the nuclear submarine cooperation under AUKUS </a:t>
            </a:r>
            <a:r>
              <a:rPr lang="en-AU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violates the NPT, the CSA and the AP. It is a sheer act of nuclear proliferation with enormous negative impacts and the three countries should thus stop this cooperation, without delay. </a:t>
            </a:r>
          </a:p>
          <a:p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‘If the three countries are bent in their own way by pushing ahead their cooperation, </a:t>
            </a:r>
            <a:r>
              <a:rPr lang="en-AU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all Member States of the Agency have the responsibility and obligation to tell them what to do </a:t>
            </a:r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by working out, through the intergovernmental consultation process, an agreed formula to address this issue, and submit a report on recommendations to the Agency’s Board of Governors and the General Conference accordingly. </a:t>
            </a:r>
          </a:p>
          <a:p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‘Pending the consensus among the member states, the three countries should refrain from pushing ahead their nuclear submarine cooperation programmes, while the </a:t>
            </a:r>
            <a:r>
              <a:rPr lang="en-AU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Agency’s Secretariat, for its part, should not proceed further in its engagement, </a:t>
            </a:r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with the three countries on any safeguard arrangement relating to the three countries’ nuclear submarine cooperation under AUKUS in the absence of due mandate from member States.</a:t>
            </a:r>
          </a:p>
          <a:p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‘China urges the three countries to immediately stop relevant acts of nuclear proliferation, and </a:t>
            </a:r>
            <a:r>
              <a:rPr lang="en-AU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calls on the Director General to continue to make impartial and objective reports </a:t>
            </a:r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on the issue of nuclear submarine cooperation under AUKUS.</a:t>
            </a:r>
          </a:p>
          <a:p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‘At the same time, China also </a:t>
            </a:r>
            <a:r>
              <a:rPr lang="en-AU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calls on all member states of the Agency to continue to participate in the discussions on the subject</a:t>
            </a:r>
            <a:r>
              <a:rPr lang="en-AU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under the agenda item proposed by China, as well as the Director General’s report, at this Board meeting and the upcoming General Conference.</a:t>
            </a:r>
            <a:r>
              <a:rPr lang="en-AU" sz="1800" dirty="0">
                <a:solidFill>
                  <a:schemeClr val="accent1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’</a:t>
            </a:r>
            <a:endParaRPr lang="en-AU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DE2F1-E17C-DEFC-2C50-9BE937E68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5CCE-E0A5-9B4D-BB53-EAD34147CD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03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B5D49-7882-BDAF-EC16-CCA914309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What China has done with the legal attack on the  AUKUS states?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2E00A-51CE-449E-840A-06D28412A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Directly challenged the AUKUS states in the principal nuclear legal arena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Plausibly claimed the AUKUS submarine deals amounts a potent violation and subversion of the IAEA’s non-proliferation objectives and obligations.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Successfully invoked US-defined standards of the “rules-based international order” against the US regarding the NPT.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Widened the critique of the AUKUS submarines deal to a formally global audience 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Broadened the grounds of critique of the AUKUS AUKUS submarines deal to failures of the NPT and IAEA treaty obligations by the AUKUS states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Pointed to US pressuring of the IAEA Secretariat ”held hostage”, and criticized the ”inappropriateness” of the IAEA Director-General’s reporting.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Called for formation of an anti-AUKUS coalition of NPT member states</a:t>
            </a:r>
          </a:p>
          <a:p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93683-42F4-F3DA-C252-FAAF059B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5CCE-E0A5-9B4D-BB53-EAD34147CD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05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04A46-B441-AB2E-F07A-256C17ED0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MAPW at this point in our history -</a:t>
            </a:r>
            <a:br>
              <a:rPr lang="en-US" sz="2800" dirty="0">
                <a:solidFill>
                  <a:schemeClr val="accent1"/>
                </a:solidFill>
              </a:rPr>
            </a:br>
            <a:r>
              <a:rPr lang="en-US" sz="2800" dirty="0">
                <a:solidFill>
                  <a:schemeClr val="accent1"/>
                </a:solidFill>
              </a:rPr>
              <a:t>starting points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6C3E7-ABFC-B454-A689-4AEC79F78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514350" indent="-514350">
              <a:buAutoNum type="arabicPeriod"/>
            </a:pPr>
            <a:r>
              <a:rPr lang="en-US" sz="1800" dirty="0">
                <a:solidFill>
                  <a:schemeClr val="accent1"/>
                </a:solidFill>
              </a:rPr>
              <a:t>MAPW at this point in our history</a:t>
            </a:r>
          </a:p>
          <a:p>
            <a:pPr marL="0" indent="0">
              <a:buNone/>
            </a:pPr>
            <a:endParaRPr lang="en-US" sz="1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accent1"/>
                </a:solidFill>
              </a:rPr>
              <a:t>2. Where to start?  No war, real security, and MAPW’s skill set and model</a:t>
            </a:r>
          </a:p>
          <a:p>
            <a:pPr marL="514350" indent="-514350">
              <a:buAutoNum type="arabicPeriod"/>
            </a:pPr>
            <a:endParaRPr lang="en-US" sz="1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30970-C044-4545-6E1B-CE4512EB4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5CCE-E0A5-9B4D-BB53-EAD34147CD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76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9616E-3858-9196-30F9-D5DD55932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accent1"/>
                </a:solidFill>
              </a:rPr>
              <a:t>3. What is AUKUS?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72972-FD1C-3024-0DB9-9CF1604AC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chemeClr val="accent1"/>
                </a:solidFill>
              </a:rPr>
              <a:t>3. What is AUKUS? 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The submarines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Beyond the submarines?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AUKUS Plus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Frame for opposing China and preparing for war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05853-D220-7A42-145F-E380D5FEB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5CCE-E0A5-9B4D-BB53-EAD34147CD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20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1686</Words>
  <Application>Microsoft Macintosh PowerPoint</Application>
  <PresentationFormat>Widescreen</PresentationFormat>
  <Paragraphs>146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What is MAPW’s role in disrupting and opposing AUKUS?  Richard Tanter</vt:lpstr>
      <vt:lpstr>Outline</vt:lpstr>
      <vt:lpstr>Australia’s renewed Anglosphere longings</vt:lpstr>
      <vt:lpstr>China’s Working Paper on the Nuclear Submarine Cooperation under AUKUS, Vienna,  12 September 2022</vt:lpstr>
      <vt:lpstr>The Chinese accusations against the AUKUS states</vt:lpstr>
      <vt:lpstr>The Conclusion to the Chinese Note Verbale</vt:lpstr>
      <vt:lpstr>What China has done with the legal attack on the  AUKUS states?</vt:lpstr>
      <vt:lpstr>MAPW at this point in our history - starting points</vt:lpstr>
      <vt:lpstr>3. What is AUKUS? </vt:lpstr>
      <vt:lpstr>Two starting points – resources and domestic links</vt:lpstr>
      <vt:lpstr>International links – with Australia’s ‘allies’, and above all with China</vt:lpstr>
      <vt:lpstr>And above all, links with China</vt:lpstr>
      <vt:lpstr>How to proceed on China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MAPW’s role in disrupting and opposing AUKUS? </dc:title>
  <dc:subject/>
  <dc:creator>Richard Tanter</dc:creator>
  <cp:keywords/>
  <dc:description/>
  <cp:lastModifiedBy>Richard Tanter</cp:lastModifiedBy>
  <cp:revision>20</cp:revision>
  <cp:lastPrinted>2022-09-16T23:43:24Z</cp:lastPrinted>
  <dcterms:created xsi:type="dcterms:W3CDTF">2022-09-16T20:14:02Z</dcterms:created>
  <dcterms:modified xsi:type="dcterms:W3CDTF">2022-09-16T23:44:04Z</dcterms:modified>
  <cp:category/>
</cp:coreProperties>
</file>